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666" r:id="rId2"/>
  </p:sldMasterIdLst>
  <p:notesMasterIdLst>
    <p:notesMasterId r:id="rId12"/>
  </p:notesMasterIdLst>
  <p:handoutMasterIdLst>
    <p:handoutMasterId r:id="rId13"/>
  </p:handoutMasterIdLst>
  <p:sldIdLst>
    <p:sldId id="300" r:id="rId3"/>
    <p:sldId id="296" r:id="rId4"/>
    <p:sldId id="299" r:id="rId5"/>
    <p:sldId id="297" r:id="rId6"/>
    <p:sldId id="290" r:id="rId7"/>
    <p:sldId id="292" r:id="rId8"/>
    <p:sldId id="291" r:id="rId9"/>
    <p:sldId id="294" r:id="rId10"/>
    <p:sldId id="285" r:id="rId11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664">
          <p15:clr>
            <a:srgbClr val="A4A3A4"/>
          </p15:clr>
        </p15:guide>
        <p15:guide id="3" orient="horz" pos="4117">
          <p15:clr>
            <a:srgbClr val="A4A3A4"/>
          </p15:clr>
        </p15:guide>
        <p15:guide id="4" orient="horz" pos="893">
          <p15:clr>
            <a:srgbClr val="A4A3A4"/>
          </p15:clr>
        </p15:guide>
        <p15:guide id="5" orient="horz" pos="3861">
          <p15:clr>
            <a:srgbClr val="A4A3A4"/>
          </p15:clr>
        </p15:guide>
        <p15:guide id="6" pos="2881">
          <p15:clr>
            <a:srgbClr val="A4A3A4"/>
          </p15:clr>
        </p15:guide>
        <p15:guide id="7" pos="292">
          <p15:clr>
            <a:srgbClr val="A4A3A4"/>
          </p15:clr>
        </p15:guide>
        <p15:guide id="8" pos="5489">
          <p15:clr>
            <a:srgbClr val="A4A3A4"/>
          </p15:clr>
        </p15:guide>
        <p15:guide id="9" pos="2937">
          <p15:clr>
            <a:srgbClr val="A4A3A4"/>
          </p15:clr>
        </p15:guide>
        <p15:guide id="10" pos="2823">
          <p15:clr>
            <a:srgbClr val="A4A3A4"/>
          </p15:clr>
        </p15:guide>
        <p15:guide id="11" pos="14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823B"/>
    <a:srgbClr val="FFD200"/>
    <a:srgbClr val="646464"/>
    <a:srgbClr val="80808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7068" autoAdjust="0"/>
  </p:normalViewPr>
  <p:slideViewPr>
    <p:cSldViewPr snapToGrid="0" snapToObjects="1" showGuides="1">
      <p:cViewPr varScale="1">
        <p:scale>
          <a:sx n="115" d="100"/>
          <a:sy n="115" d="100"/>
        </p:scale>
        <p:origin x="1674" y="138"/>
      </p:cViewPr>
      <p:guideLst>
        <p:guide orient="horz" pos="2160"/>
        <p:guide orient="horz" pos="664"/>
        <p:guide orient="horz" pos="4117"/>
        <p:guide orient="horz" pos="893"/>
        <p:guide orient="horz" pos="3861"/>
        <p:guide pos="2881"/>
        <p:guide pos="292"/>
        <p:guide pos="5489"/>
        <p:guide pos="2937"/>
        <p:guide pos="2823"/>
        <p:guide pos="14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85" d="100"/>
          <a:sy n="85" d="100"/>
        </p:scale>
        <p:origin x="-2976" y="-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Vod&#225;renstv&#237;\Pod&#237;l%20odvod&#367;%20st&#225;tu%20na%20cen&#225;ch%20pro%20vodn&#233;%20a%20sto&#269;n&#233;%202014%20po%20&#250;prav&#283;%20DPH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Vod&#225;renstv&#237;\Pod&#237;l%20odvod&#367;%20st&#225;tu%20na%20cen&#225;ch%20pro%20vodn&#233;%20a%20sto&#269;n&#233;%202014%20po%20&#250;prav&#283;%20DPH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Vod&#225;renstv&#237;\Pod&#237;l%20odvod&#367;%20st&#225;tu%20na%20cen&#225;ch%20pro%20vodn&#233;%20a%20sto&#269;n&#233;%202014%20po%20&#250;prav&#283;%20DPH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Vod&#225;renstv&#237;\Pod&#237;l%20odvod&#367;%20st&#225;tu%20na%20cen&#225;ch%20pro%20vodn&#233;%20a%20sto&#269;n&#233;%202014%20po%20&#250;prav&#283;%20DPH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Vod&#225;renstv&#237;\Pod&#237;l%20odvod&#367;%20st&#225;tu%20na%20cen&#225;ch%20pro%20vodn&#233;%20a%20sto&#269;n&#233;%202014%20po%20&#250;prav&#283;%20DPH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Finance\Vodn&#233;%20a%20sto&#269;n&#233;\Cena%20za%20odb&#283;r%20povrchov&#233;%20vody%20a%20poplatky%20za%20odb&#283;r%20vody%20podzemn&#237;%202015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ovak%20SVH%20CzWA%20SMO%20WssTP%20HK%20&#268;R%20PSP%20&#268;R\Legislativa\254\2015\Finan&#269;n&#237;%20dopady\Prehled%20poplatku%20za%20vypousteni%20EU%20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6294742729306494"/>
          <c:y val="8.5323747030335656E-2"/>
        </c:manualLayout>
      </c:layout>
      <c:overlay val="0"/>
      <c:txPr>
        <a:bodyPr/>
        <a:lstStyle/>
        <a:p>
          <a:pPr>
            <a:defRPr sz="1600"/>
          </a:pPr>
          <a:endParaRPr lang="cs-CZ"/>
        </a:p>
      </c:tx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56914865507562E-4"/>
          <c:y val="0.23520516717717932"/>
          <c:w val="0.60257909246243568"/>
          <c:h val="0.7325283994743107"/>
        </c:manualLayout>
      </c:layout>
      <c:pie3DChart>
        <c:varyColors val="1"/>
        <c:ser>
          <c:idx val="0"/>
          <c:order val="0"/>
          <c:tx>
            <c:v>Fakturované vodné a stočné 2014</c:v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List1!$A$4:$A$5</c:f>
              <c:strCache>
                <c:ptCount val="2"/>
                <c:pt idx="0">
                  <c:v>Fakturované vodné vč. DPH (mil. Kč)</c:v>
                </c:pt>
                <c:pt idx="1">
                  <c:v>Fakturované stočné vč. DPH  (mil. Kč)</c:v>
                </c:pt>
              </c:strCache>
            </c:strRef>
          </c:cat>
          <c:val>
            <c:numRef>
              <c:f>List1!$B$4:$B$5</c:f>
              <c:numCache>
                <c:formatCode>#,##0</c:formatCode>
                <c:ptCount val="2"/>
                <c:pt idx="0">
                  <c:v>18839.978500000001</c:v>
                </c:pt>
                <c:pt idx="1">
                  <c:v>17682.399999999994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7D-4DBA-8BF5-FDB62E03A8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9214514083390579"/>
          <c:y val="0.26180643447513485"/>
          <c:w val="0.40509565079532839"/>
          <c:h val="0.55633520253441404"/>
        </c:manualLayout>
      </c:layout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600"/>
              <a:t>Podíl státní</a:t>
            </a:r>
            <a:r>
              <a:rPr lang="cs-CZ" sz="1600"/>
              <a:t>ch</a:t>
            </a:r>
            <a:r>
              <a:rPr lang="en-US" sz="1600"/>
              <a:t> odvodů v cenách pro V+S 2014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61322117514688"/>
          <c:y val="0.31369758025529831"/>
          <c:w val="0.60908736839719169"/>
          <c:h val="0.50318285685987363"/>
        </c:manualLayout>
      </c:layout>
      <c:pie3DChart>
        <c:varyColors val="1"/>
        <c:ser>
          <c:idx val="0"/>
          <c:order val="0"/>
          <c:tx>
            <c:v>Podíl státní odvodů v cenách pro V+S 2014</c:v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List1!$A$21:$A$23</c:f>
              <c:strCache>
                <c:ptCount val="3"/>
                <c:pt idx="0">
                  <c:v>Odvody státu</c:v>
                </c:pt>
                <c:pt idx="1">
                  <c:v>Ostatní položky</c:v>
                </c:pt>
                <c:pt idx="2">
                  <c:v>Fakturované vodné a stočné vč. DPH</c:v>
                </c:pt>
              </c:strCache>
            </c:strRef>
          </c:cat>
          <c:val>
            <c:numRef>
              <c:f>List1!$B$21:$B$22</c:f>
              <c:numCache>
                <c:formatCode>#,##0</c:formatCode>
                <c:ptCount val="2"/>
                <c:pt idx="0">
                  <c:v>14965.724080124999</c:v>
                </c:pt>
                <c:pt idx="1">
                  <c:v>21556.654419874991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73-4B6C-8385-7A0F6D1B1C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76190138624715875"/>
          <c:y val="0.40917479654665811"/>
          <c:w val="0.22239591812342485"/>
          <c:h val="0.20441124104769928"/>
        </c:manualLayout>
      </c:layout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55976243504083E-2"/>
          <c:y val="0.14042867701404288"/>
          <c:w val="0.55734133595215951"/>
          <c:h val="0.83000739098300069"/>
        </c:manualLayout>
      </c:layout>
      <c:pie3DChart>
        <c:varyColors val="1"/>
        <c:ser>
          <c:idx val="0"/>
          <c:order val="0"/>
          <c:tx>
            <c:v>Odvody a daně státu z vodného a stočného v roce 2014</c:v>
          </c:tx>
          <c:dLbls>
            <c:dLbl>
              <c:idx val="7"/>
              <c:layout>
                <c:manualLayout>
                  <c:x val="8.6213019307998483E-3"/>
                  <c:y val="-9.7563885445583268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029-4CE7-9932-51B0AB2F630D}"/>
                </c:ext>
              </c:extLst>
            </c:dLbl>
            <c:dLbl>
              <c:idx val="8"/>
              <c:layout>
                <c:manualLayout>
                  <c:x val="2.2760114339827789E-2"/>
                  <c:y val="-8.603802573458821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029-4CE7-9932-51B0AB2F630D}"/>
                </c:ext>
              </c:extLst>
            </c:dLbl>
            <c:dLbl>
              <c:idx val="9"/>
              <c:layout>
                <c:manualLayout>
                  <c:x val="3.9011159239838868E-2"/>
                  <c:y val="-6.7560568232740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029-4CE7-9932-51B0AB2F630D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029-4CE7-9932-51B0AB2F630D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029-4CE7-9932-51B0AB2F630D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029-4CE7-9932-51B0AB2F630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List1!$A$9:$A$20</c:f>
              <c:strCache>
                <c:ptCount val="12"/>
                <c:pt idx="0">
                  <c:v>DPH (15 %)</c:v>
                </c:pt>
                <c:pt idx="1">
                  <c:v>Odvody za zaměstnance + daň z příjmu FO</c:v>
                </c:pt>
                <c:pt idx="2">
                  <c:v>Daňové zatížení subdodavatelů/materiálů (35 %)</c:v>
                </c:pt>
                <c:pt idx="3">
                  <c:v>Náklady za odběr povrchové vody</c:v>
                </c:pt>
                <c:pt idx="4">
                  <c:v>Poplatky za odběr podzemní vody</c:v>
                </c:pt>
                <c:pt idx="5">
                  <c:v>Korporátní daně</c:v>
                </c:pt>
                <c:pt idx="6">
                  <c:v>Poplatky za vypouštění odpadních vod</c:v>
                </c:pt>
                <c:pt idx="7">
                  <c:v>Zábory veřejných prostranství</c:v>
                </c:pt>
                <c:pt idx="8">
                  <c:v>Spotřební daně</c:v>
                </c:pt>
                <c:pt idx="9">
                  <c:v>Věcná břemena vůči státu</c:v>
                </c:pt>
                <c:pt idx="10">
                  <c:v>Silniční daň</c:v>
                </c:pt>
                <c:pt idx="11">
                  <c:v>Daň z nemovitostí</c:v>
                </c:pt>
              </c:strCache>
            </c:strRef>
          </c:cat>
          <c:val>
            <c:numRef>
              <c:f>List1!$B$9:$B$20</c:f>
              <c:numCache>
                <c:formatCode>#,##0</c:formatCode>
                <c:ptCount val="12"/>
                <c:pt idx="0">
                  <c:v>4763.7884999999997</c:v>
                </c:pt>
                <c:pt idx="1">
                  <c:v>3906</c:v>
                </c:pt>
                <c:pt idx="2">
                  <c:v>3259.6222811249977</c:v>
                </c:pt>
                <c:pt idx="3">
                  <c:v>1300</c:v>
                </c:pt>
                <c:pt idx="4">
                  <c:v>600</c:v>
                </c:pt>
                <c:pt idx="5">
                  <c:v>511.31329899999986</c:v>
                </c:pt>
                <c:pt idx="6">
                  <c:v>210</c:v>
                </c:pt>
                <c:pt idx="7">
                  <c:v>200</c:v>
                </c:pt>
                <c:pt idx="8">
                  <c:v>90</c:v>
                </c:pt>
                <c:pt idx="9">
                  <c:v>80</c:v>
                </c:pt>
                <c:pt idx="10">
                  <c:v>30</c:v>
                </c:pt>
                <c:pt idx="11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029-4CE7-9932-51B0AB2F63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57590109838720061"/>
          <c:y val="9.8435672259371207E-2"/>
          <c:w val="0.41296304415177504"/>
          <c:h val="0.8918204514901279"/>
        </c:manualLayout>
      </c:layout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700"/>
            </a:pPr>
            <a:r>
              <a:rPr lang="en-US" sz="1700"/>
              <a:t>Odvody a daně státu z vodného a stočného (novel</a:t>
            </a:r>
            <a:r>
              <a:rPr lang="cs-CZ" sz="1700"/>
              <a:t>a</a:t>
            </a:r>
            <a:r>
              <a:rPr lang="en-US" sz="1700"/>
              <a:t> VZ)</a:t>
            </a:r>
          </a:p>
        </c:rich>
      </c:tx>
      <c:layout>
        <c:manualLayout>
          <c:xMode val="edge"/>
          <c:yMode val="edge"/>
          <c:x val="0.11264241561015911"/>
          <c:y val="3.4622709039586176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6945087746384654E-3"/>
          <c:y val="0.22786092665309787"/>
          <c:w val="0.50238107491465456"/>
          <c:h val="0.75315543128910656"/>
        </c:manualLayout>
      </c:layout>
      <c:pie3DChart>
        <c:varyColors val="1"/>
        <c:ser>
          <c:idx val="0"/>
          <c:order val="0"/>
          <c:tx>
            <c:v>Odvody a daně státu z vodného a stočného v roce (po novele VZ)</c:v>
          </c:tx>
          <c:dLbls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136-40D6-8F97-93A52329DF38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136-40D6-8F97-93A52329DF38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136-40D6-8F97-93A52329DF38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136-40D6-8F97-93A52329DF3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List1!$A$9:$A$20</c:f>
              <c:strCache>
                <c:ptCount val="12"/>
                <c:pt idx="0">
                  <c:v>DPH (15 %)</c:v>
                </c:pt>
                <c:pt idx="1">
                  <c:v>Odvody za zaměstnance + daň z příjmu FO</c:v>
                </c:pt>
                <c:pt idx="2">
                  <c:v>Daňové zatížení subdodavatelů/materiálů (35 %)</c:v>
                </c:pt>
                <c:pt idx="3">
                  <c:v>Náklady za odběr povrchové vody</c:v>
                </c:pt>
                <c:pt idx="4">
                  <c:v>Poplatky za odběr podzemní vody</c:v>
                </c:pt>
                <c:pt idx="5">
                  <c:v>Korporátní daně</c:v>
                </c:pt>
                <c:pt idx="6">
                  <c:v>Poplatky za vypouštění odpadních vod</c:v>
                </c:pt>
                <c:pt idx="7">
                  <c:v>Zábory veřejných prostranství</c:v>
                </c:pt>
                <c:pt idx="8">
                  <c:v>Spotřební daně</c:v>
                </c:pt>
                <c:pt idx="9">
                  <c:v>Věcná břemena vůči státu</c:v>
                </c:pt>
                <c:pt idx="10">
                  <c:v>Silniční daň</c:v>
                </c:pt>
                <c:pt idx="11">
                  <c:v>Daň z nemovitostí</c:v>
                </c:pt>
              </c:strCache>
            </c:strRef>
          </c:cat>
          <c:val>
            <c:numRef>
              <c:f>List1!$C$9:$C$20</c:f>
              <c:numCache>
                <c:formatCode>#,##0</c:formatCode>
                <c:ptCount val="12"/>
                <c:pt idx="0">
                  <c:v>5405.7884999999997</c:v>
                </c:pt>
                <c:pt idx="1">
                  <c:v>3906</c:v>
                </c:pt>
                <c:pt idx="2">
                  <c:v>3259.6222811249977</c:v>
                </c:pt>
                <c:pt idx="3">
                  <c:v>1300</c:v>
                </c:pt>
                <c:pt idx="4">
                  <c:v>2600</c:v>
                </c:pt>
                <c:pt idx="5">
                  <c:v>567.3132989999998</c:v>
                </c:pt>
                <c:pt idx="6">
                  <c:v>2000</c:v>
                </c:pt>
                <c:pt idx="7">
                  <c:v>200</c:v>
                </c:pt>
                <c:pt idx="8">
                  <c:v>90</c:v>
                </c:pt>
                <c:pt idx="9">
                  <c:v>80</c:v>
                </c:pt>
                <c:pt idx="10">
                  <c:v>30</c:v>
                </c:pt>
                <c:pt idx="11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136-40D6-8F97-93A52329DF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50505549551404161"/>
          <c:y val="0.13629071496611225"/>
          <c:w val="0.47969395982364982"/>
          <c:h val="0.82750560226969139"/>
        </c:manualLayout>
      </c:layout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600"/>
              <a:t>Podíl státní</a:t>
            </a:r>
            <a:r>
              <a:rPr lang="cs-CZ" sz="1600"/>
              <a:t>ch</a:t>
            </a:r>
            <a:r>
              <a:rPr lang="en-US" sz="1600"/>
              <a:t> odvodů v cenách </a:t>
            </a:r>
            <a:r>
              <a:rPr lang="cs-CZ" sz="1600"/>
              <a:t>(novela VZ)</a:t>
            </a:r>
            <a:endParaRPr lang="en-US" sz="1600"/>
          </a:p>
        </c:rich>
      </c:tx>
      <c:layout>
        <c:manualLayout>
          <c:xMode val="edge"/>
          <c:yMode val="edge"/>
          <c:x val="0.14290428550542597"/>
          <c:y val="0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8846675995739274E-2"/>
          <c:y val="0.25076422530610143"/>
          <c:w val="0.48998576769415769"/>
          <c:h val="0.55861428504349775"/>
        </c:manualLayout>
      </c:layout>
      <c:pie3DChart>
        <c:varyColors val="1"/>
        <c:ser>
          <c:idx val="0"/>
          <c:order val="0"/>
          <c:tx>
            <c:v>Podíl státních odvodů (novela VZ)</c:v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List1!$A$21:$A$23</c:f>
              <c:strCache>
                <c:ptCount val="3"/>
                <c:pt idx="0">
                  <c:v>Odvody státu</c:v>
                </c:pt>
                <c:pt idx="1">
                  <c:v>Ostatní položky</c:v>
                </c:pt>
                <c:pt idx="2">
                  <c:v>Fakturované vodné a stočné vč. DPH</c:v>
                </c:pt>
              </c:strCache>
            </c:strRef>
          </c:cat>
          <c:val>
            <c:numRef>
              <c:f>List1!$C$21:$C$22</c:f>
              <c:numCache>
                <c:formatCode>#,##0</c:formatCode>
                <c:ptCount val="2"/>
                <c:pt idx="0">
                  <c:v>19453.724080125005</c:v>
                </c:pt>
                <c:pt idx="1">
                  <c:v>21990.654419874987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5B-4E0A-B351-CBCD1E7873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13991102571064556"/>
          <c:y val="0.77494231940022618"/>
          <c:w val="0.32200636724123022"/>
          <c:h val="0.22304873655498944"/>
        </c:manualLayout>
      </c:layout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871015884797718E-2"/>
          <c:y val="3.3643886360547409E-2"/>
          <c:w val="0.66434248714189625"/>
          <c:h val="0.89044189930804174"/>
        </c:manualLayout>
      </c:layout>
      <c:scatterChart>
        <c:scatterStyle val="lineMarker"/>
        <c:varyColors val="0"/>
        <c:ser>
          <c:idx val="5"/>
          <c:order val="0"/>
          <c:tx>
            <c:strRef>
              <c:f>List1!$A$7</c:f>
              <c:strCache>
                <c:ptCount val="1"/>
                <c:pt idx="0">
                  <c:v>Průměrný poplatek za odběr povrchové vody (Kč/m3 bez DPH)</c:v>
                </c:pt>
              </c:strCache>
            </c:strRef>
          </c:tx>
          <c:spPr>
            <a:ln w="50800"/>
          </c:spPr>
          <c:marker>
            <c:symbol val="none"/>
          </c:marker>
          <c:xVal>
            <c:numRef>
              <c:f>List1!$B$1:$J$1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xVal>
          <c:yVal>
            <c:numRef>
              <c:f>List1!$B$7:$J$7</c:f>
              <c:numCache>
                <c:formatCode>0.00</c:formatCode>
                <c:ptCount val="9"/>
                <c:pt idx="0">
                  <c:v>2.8739999999999997</c:v>
                </c:pt>
                <c:pt idx="1">
                  <c:v>3.0940000000000003</c:v>
                </c:pt>
                <c:pt idx="2">
                  <c:v>3.3499999999999988</c:v>
                </c:pt>
                <c:pt idx="3">
                  <c:v>3.5839999999999996</c:v>
                </c:pt>
                <c:pt idx="4">
                  <c:v>3.8719999999999977</c:v>
                </c:pt>
                <c:pt idx="5">
                  <c:v>4.1859999999999955</c:v>
                </c:pt>
                <c:pt idx="6">
                  <c:v>4.3659999999999952</c:v>
                </c:pt>
                <c:pt idx="7">
                  <c:v>4.532</c:v>
                </c:pt>
                <c:pt idx="8">
                  <c:v>4.6499999999999995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034-450E-8D3F-266142689A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974848"/>
        <c:axId val="44976384"/>
      </c:scatterChart>
      <c:scatterChart>
        <c:scatterStyle val="lineMarker"/>
        <c:varyColors val="0"/>
        <c:ser>
          <c:idx val="8"/>
          <c:order val="1"/>
          <c:tx>
            <c:strRef>
              <c:f>List1!$A$10</c:f>
              <c:strCache>
                <c:ptCount val="1"/>
                <c:pt idx="0">
                  <c:v>Průměrné vodné (Kč/m3 bez DPH)</c:v>
                </c:pt>
              </c:strCache>
            </c:strRef>
          </c:tx>
          <c:spPr>
            <a:ln w="50800"/>
          </c:spPr>
          <c:marker>
            <c:symbol val="none"/>
          </c:marker>
          <c:xVal>
            <c:numRef>
              <c:f>List1!$B$1:$J$1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xVal>
          <c:yVal>
            <c:numRef>
              <c:f>List1!$B$10:$J$10</c:f>
              <c:numCache>
                <c:formatCode>0.00</c:formatCode>
                <c:ptCount val="9"/>
                <c:pt idx="0">
                  <c:v>26.59</c:v>
                </c:pt>
                <c:pt idx="1">
                  <c:v>28.86</c:v>
                </c:pt>
                <c:pt idx="2">
                  <c:v>30.9</c:v>
                </c:pt>
                <c:pt idx="3">
                  <c:v>32.910000000000004</c:v>
                </c:pt>
                <c:pt idx="4">
                  <c:v>33.879999999999995</c:v>
                </c:pt>
                <c:pt idx="5">
                  <c:v>38.290000000000013</c:v>
                </c:pt>
                <c:pt idx="6">
                  <c:v>40.790000000000013</c:v>
                </c:pt>
                <c:pt idx="7">
                  <c:v>41.8</c:v>
                </c:pt>
                <c:pt idx="8">
                  <c:v>42.7196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034-450E-8D3F-266142689A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979712"/>
        <c:axId val="44978176"/>
      </c:scatterChart>
      <c:valAx>
        <c:axId val="44974848"/>
        <c:scaling>
          <c:orientation val="minMax"/>
          <c:max val="2015"/>
          <c:min val="2007"/>
        </c:scaling>
        <c:delete val="0"/>
        <c:axPos val="b"/>
        <c:numFmt formatCode="General" sourceLinked="1"/>
        <c:majorTickMark val="out"/>
        <c:minorTickMark val="none"/>
        <c:tickLblPos val="nextTo"/>
        <c:crossAx val="44976384"/>
        <c:crosses val="autoZero"/>
        <c:crossBetween val="midCat"/>
      </c:valAx>
      <c:valAx>
        <c:axId val="44976384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44974848"/>
        <c:crosses val="autoZero"/>
        <c:crossBetween val="midCat"/>
      </c:valAx>
      <c:valAx>
        <c:axId val="44978176"/>
        <c:scaling>
          <c:orientation val="minMax"/>
          <c:max val="80"/>
        </c:scaling>
        <c:delete val="0"/>
        <c:axPos val="r"/>
        <c:numFmt formatCode="0.00" sourceLinked="1"/>
        <c:majorTickMark val="out"/>
        <c:minorTickMark val="none"/>
        <c:tickLblPos val="nextTo"/>
        <c:crossAx val="44979712"/>
        <c:crosses val="max"/>
        <c:crossBetween val="midCat"/>
      </c:valAx>
      <c:valAx>
        <c:axId val="449797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4497817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2735599748468391"/>
          <c:y val="3.1574564543068472E-2"/>
          <c:w val="0.16300832355920392"/>
          <c:h val="0.7550719658962716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cs-CZ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Po</a:t>
            </a:r>
            <a:r>
              <a:rPr lang="cs-CZ"/>
              <a:t>platky za objem odpadních vod vypouštěných do vod povrchových</a:t>
            </a:r>
            <a:endParaRPr lang="en-US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Porovnání!$A$3</c:f>
              <c:strCache>
                <c:ptCount val="1"/>
                <c:pt idx="0">
                  <c:v>Objem</c:v>
                </c:pt>
              </c:strCache>
            </c:strRef>
          </c:tx>
          <c:invertIfNegative val="0"/>
          <c:cat>
            <c:strRef>
              <c:f>Porovnání!$B$2:$K$2</c:f>
              <c:strCache>
                <c:ptCount val="10"/>
                <c:pt idx="0">
                  <c:v>ČR €/m3</c:v>
                </c:pt>
                <c:pt idx="1">
                  <c:v>ČR novela €/m3</c:v>
                </c:pt>
                <c:pt idx="2">
                  <c:v>SK €/m3</c:v>
                </c:pt>
                <c:pt idx="3">
                  <c:v>RO €/m3</c:v>
                </c:pt>
                <c:pt idx="4">
                  <c:v>HU €/m3</c:v>
                </c:pt>
                <c:pt idx="5">
                  <c:v>BG €/m3</c:v>
                </c:pt>
                <c:pt idx="6">
                  <c:v>PL €/m3</c:v>
                </c:pt>
                <c:pt idx="7">
                  <c:v>DE €/m3</c:v>
                </c:pt>
                <c:pt idx="8">
                  <c:v>FR €/m3</c:v>
                </c:pt>
                <c:pt idx="9">
                  <c:v>UK €/m3</c:v>
                </c:pt>
              </c:strCache>
            </c:strRef>
          </c:cat>
          <c:val>
            <c:numRef>
              <c:f>Porovnání!$B$3:$K$3</c:f>
              <c:numCache>
                <c:formatCode>0.000</c:formatCode>
                <c:ptCount val="10"/>
                <c:pt idx="0">
                  <c:v>3.6231884057971067E-3</c:v>
                </c:pt>
                <c:pt idx="1">
                  <c:v>3.623188405797105E-2</c:v>
                </c:pt>
                <c:pt idx="3" formatCode="0.0000">
                  <c:v>1.8115942028985499E-3</c:v>
                </c:pt>
                <c:pt idx="4" formatCode="0.0">
                  <c:v>0</c:v>
                </c:pt>
                <c:pt idx="5" formatCode="0.0000">
                  <c:v>2.555E-3</c:v>
                </c:pt>
                <c:pt idx="6" formatCode="General">
                  <c:v>0</c:v>
                </c:pt>
                <c:pt idx="7" formatCode="General">
                  <c:v>0</c:v>
                </c:pt>
                <c:pt idx="8" formatCode="General">
                  <c:v>0</c:v>
                </c:pt>
                <c:pt idx="9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6C-4467-9C7A-2455B494FE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4995712"/>
        <c:axId val="44997248"/>
      </c:barChart>
      <c:catAx>
        <c:axId val="449957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4997248"/>
        <c:crosses val="autoZero"/>
        <c:auto val="1"/>
        <c:lblAlgn val="ctr"/>
        <c:lblOffset val="100"/>
        <c:noMultiLvlLbl val="0"/>
      </c:catAx>
      <c:valAx>
        <c:axId val="44997248"/>
        <c:scaling>
          <c:orientation val="minMax"/>
          <c:min val="1.0000000000000024E-3"/>
        </c:scaling>
        <c:delete val="0"/>
        <c:axPos val="l"/>
        <c:majorGridlines/>
        <c:numFmt formatCode="0.000" sourceLinked="1"/>
        <c:majorTickMark val="out"/>
        <c:minorTickMark val="none"/>
        <c:tickLblPos val="nextTo"/>
        <c:crossAx val="449957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cs-CZ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A85089-C692-4DEA-AC49-04CF34D4FE14}" type="datetimeFigureOut">
              <a:rPr lang="en-GB" smtClean="0"/>
              <a:pPr/>
              <a:t>21/03/2016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5C721-4BB5-4DB6-AD65-4BA2A62B05B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632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5EBA9-A28D-4849-BFEA-AA04F6A21B63}" type="datetimeFigureOut">
              <a:rPr lang="en-GB" smtClean="0"/>
              <a:pPr/>
              <a:t>21/03/2016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43D19E-BFDB-4C92-8EDD-32EDDA8F41D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270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3D19E-BFDB-4C92-8EDD-32EDDA8F41DF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w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wmf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wmf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cover_1_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054" y="5303254"/>
            <a:ext cx="1036421" cy="1203495"/>
          </a:xfrm>
          <a:prstGeom prst="rect">
            <a:avLst/>
          </a:prstGeom>
        </p:spPr>
      </p:pic>
      <p:sp>
        <p:nvSpPr>
          <p:cNvPr id="16" name="Rectangle 1"/>
          <p:cNvSpPr>
            <a:spLocks noChangeAspect="1"/>
          </p:cNvSpPr>
          <p:nvPr userDrawn="1"/>
        </p:nvSpPr>
        <p:spPr>
          <a:xfrm>
            <a:off x="1965600" y="777240"/>
            <a:ext cx="6755607" cy="3400425"/>
          </a:xfrm>
          <a:custGeom>
            <a:avLst/>
            <a:gdLst>
              <a:gd name="connsiteX0" fmla="*/ 0 w 6753225"/>
              <a:gd name="connsiteY0" fmla="*/ 0 h 3400425"/>
              <a:gd name="connsiteX1" fmla="*/ 6753225 w 6753225"/>
              <a:gd name="connsiteY1" fmla="*/ 0 h 3400425"/>
              <a:gd name="connsiteX2" fmla="*/ 6753225 w 6753225"/>
              <a:gd name="connsiteY2" fmla="*/ 3400425 h 3400425"/>
              <a:gd name="connsiteX3" fmla="*/ 0 w 6753225"/>
              <a:gd name="connsiteY3" fmla="*/ 3400425 h 3400425"/>
              <a:gd name="connsiteX4" fmla="*/ 0 w 6753225"/>
              <a:gd name="connsiteY4" fmla="*/ 0 h 3400425"/>
              <a:gd name="connsiteX0" fmla="*/ 0 w 6755607"/>
              <a:gd name="connsiteY0" fmla="*/ 1197768 h 3400425"/>
              <a:gd name="connsiteX1" fmla="*/ 6755607 w 6755607"/>
              <a:gd name="connsiteY1" fmla="*/ 0 h 3400425"/>
              <a:gd name="connsiteX2" fmla="*/ 6755607 w 6755607"/>
              <a:gd name="connsiteY2" fmla="*/ 3400425 h 3400425"/>
              <a:gd name="connsiteX3" fmla="*/ 2382 w 6755607"/>
              <a:gd name="connsiteY3" fmla="*/ 3400425 h 3400425"/>
              <a:gd name="connsiteX4" fmla="*/ 0 w 6755607"/>
              <a:gd name="connsiteY4" fmla="*/ 1197768 h 340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55607" h="3400425">
                <a:moveTo>
                  <a:pt x="0" y="1197768"/>
                </a:moveTo>
                <a:lnTo>
                  <a:pt x="6755607" y="0"/>
                </a:lnTo>
                <a:lnTo>
                  <a:pt x="6755607" y="3400425"/>
                </a:lnTo>
                <a:lnTo>
                  <a:pt x="2382" y="3400425"/>
                </a:lnTo>
                <a:lnTo>
                  <a:pt x="0" y="119776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2212847" y="2240280"/>
            <a:ext cx="6217920" cy="860400"/>
          </a:xfrm>
        </p:spPr>
        <p:txBody>
          <a:bodyPr/>
          <a:lstStyle>
            <a:lvl1pPr>
              <a:defRPr baseline="0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12848" y="3220754"/>
            <a:ext cx="6217920" cy="645742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600">
                <a:solidFill>
                  <a:srgbClr val="404040"/>
                </a:solidFill>
              </a:defRPr>
            </a:lvl2pPr>
            <a:lvl3pPr marL="0" indent="0" algn="l">
              <a:buNone/>
              <a:defRPr sz="1600">
                <a:solidFill>
                  <a:srgbClr val="404040"/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smtClean="0"/>
              <a:t>Click to edit subtitle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12292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0660"/>
            <a:ext cx="4013772" cy="390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210660"/>
            <a:ext cx="4042800" cy="390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63550" y="1417638"/>
            <a:ext cx="4007422" cy="655506"/>
          </a:xfrm>
        </p:spPr>
        <p:txBody>
          <a:bodyPr anchor="t" anchorCtr="0"/>
          <a:lstStyle>
            <a:lvl1pPr>
              <a:buNone/>
              <a:defRPr b="1"/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17638"/>
            <a:ext cx="4042800" cy="655506"/>
          </a:xfrm>
        </p:spPr>
        <p:txBody>
          <a:bodyPr anchor="t" anchorCtr="0"/>
          <a:lstStyle>
            <a:lvl1pPr>
              <a:buNone/>
              <a:defRPr b="1"/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smtClean="0"/>
              <a:t>Presentation title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875879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tter question 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004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smtClean="0"/>
              <a:t>Presentation title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15625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296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Presentation title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044832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Presentation title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30806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Presentation title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76694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algn="l" fontAlgn="base">
              <a:lnSpc>
                <a:spcPct val="85000"/>
              </a:lnSpc>
              <a:spcAft>
                <a:spcPct val="0"/>
              </a:spcAft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reeform 5"/>
          <p:cNvSpPr>
            <a:spLocks/>
          </p:cNvSpPr>
          <p:nvPr userDrawn="1"/>
        </p:nvSpPr>
        <p:spPr bwMode="gray">
          <a:xfrm>
            <a:off x="457200" y="1049278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Presentation title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3418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Presentation title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611261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_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 userDrawn="1"/>
        </p:nvSpPr>
        <p:spPr bwMode="auto">
          <a:xfrm>
            <a:off x="0" y="0"/>
            <a:ext cx="4662488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68000" tIns="468000" rIns="30960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25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" pitchFamily="2" charset="0"/>
              </a:rPr>
              <a:t>EY</a:t>
            </a: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Regular" charset="0"/>
              </a:rPr>
              <a:t> </a:t>
            </a: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| Assurance | Tax | Transactions | Advisory</a:t>
            </a:r>
            <a:endParaRPr kumimoji="0" lang="en-GB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-Light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cs-CZ" sz="900" b="0" i="0" u="none" strike="noStrike" kern="0" cap="none" spc="0" normalizeH="0" baseline="0" noProof="0" dirty="0" smtClean="0">
              <a:ln>
                <a:noFill/>
              </a:ln>
              <a:solidFill>
                <a:srgbClr val="7F7E82"/>
              </a:solidFill>
              <a:effectLst/>
              <a:uLnTx/>
              <a:uFillTx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" pitchFamily="2" charset="0"/>
              </a:rPr>
              <a:t>About EY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EY is a global leader in assurance, tax, transaction and advisory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services. The insights and quality services we deliver help build trust and </a:t>
            </a:r>
            <a:endParaRPr kumimoji="0" lang="cs-CZ" sz="7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 Light" pitchFamily="2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confidence in the capital markets and in economies the world over. We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develop outstanding leaders who team to deliver on our promises to all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of our stakeholders. In so doing, we play a critical role in building a better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working world for our people, for our clients and for our communities.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25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 Light" pitchFamily="2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EY refers to the global organization and may refer to one or more of the</a:t>
            </a:r>
            <a:b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</a:b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member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firms of Ernst &amp; Young Global Limited, each of which is a separate legal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entity. Ernst &amp; Young Global Limited, a UK company limited by guarantee,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does not provide services to clients. For more information about our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25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organization, please visit ey.com.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13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 Light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25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© 201</a:t>
            </a: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5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  Ernst &amp; Young, 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s.r.o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. | Ernst &amp; Young Audit, 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s.r.o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. | E &amp; Y Valuations 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s.r.o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.</a:t>
            </a:r>
            <a:b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</a:b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All Rights Reserved.</a:t>
            </a:r>
            <a:endParaRPr kumimoji="0" lang="cs-CZ" sz="7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 Light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13"/>
              </a:spcAft>
              <a:buClrTx/>
              <a:buSzTx/>
              <a:buFontTx/>
              <a:buNone/>
              <a:tabLst/>
              <a:defRPr/>
            </a:pPr>
            <a:endParaRPr kumimoji="0" lang="cs-CZ" sz="7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 Light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25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This material has been prepared for general informational purposes only and is not </a:t>
            </a:r>
            <a:r>
              <a:rPr kumimoji="0" lang="cs-CZ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/>
            </a:r>
            <a:br>
              <a:rPr kumimoji="0" lang="cs-CZ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</a:br>
            <a:r>
              <a:rPr kumimoji="0" lang="en-GB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intended to be relied upon as accounting, tax, or other professional advice. Please refer </a:t>
            </a:r>
            <a:r>
              <a:rPr kumimoji="0" lang="cs-CZ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/>
            </a:r>
            <a:br>
              <a:rPr kumimoji="0" lang="cs-CZ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</a:br>
            <a:r>
              <a:rPr kumimoji="0" lang="en-GB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to your advisors for specific advice</a:t>
            </a:r>
            <a:r>
              <a:rPr kumimoji="0" lang="cs-CZ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.</a:t>
            </a: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/>
            </a:r>
            <a:b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</a:br>
            <a:endParaRPr kumimoji="0" lang="en-GB" sz="7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 Light" pitchFamily="2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25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" pitchFamily="2" charset="0"/>
              </a:rPr>
              <a:t>ey.com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rgbClr val="7F7E82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3976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_C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 userDrawn="1"/>
        </p:nvSpPr>
        <p:spPr bwMode="auto">
          <a:xfrm>
            <a:off x="1" y="0"/>
            <a:ext cx="4143736" cy="474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68000" tIns="468000" rIns="30960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25"/>
              </a:spcAft>
              <a:buClrTx/>
              <a:buSzTx/>
              <a:buFontTx/>
              <a:buNone/>
              <a:tabLst/>
              <a:defRPr/>
            </a:pPr>
            <a:r>
              <a:rPr kumimoji="0" lang="cs-CZ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" pitchFamily="2" charset="0"/>
              </a:rPr>
              <a:t>EY</a:t>
            </a:r>
            <a:r>
              <a:rPr kumimoji="0" lang="cs-CZ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Regular" charset="0"/>
              </a:rPr>
              <a:t> </a:t>
            </a:r>
            <a:r>
              <a:rPr kumimoji="0" lang="cs-CZ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| Assurance | Tax | Transactions | Advisory</a:t>
            </a:r>
            <a:endParaRPr kumimoji="0" lang="cs-CZ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-Light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cs-CZ" sz="900" b="0" i="0" u="none" strike="noStrike" kern="0" cap="none" spc="0" normalizeH="0" baseline="0" noProof="0" dirty="0" smtClean="0">
              <a:ln>
                <a:noFill/>
              </a:ln>
              <a:solidFill>
                <a:srgbClr val="7F7E82"/>
              </a:solidFill>
              <a:effectLst/>
              <a:uLnTx/>
              <a:uFillTx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" pitchFamily="2" charset="0"/>
              </a:rPr>
              <a:t>Informace o EY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EY je předním celosvětovým poskytovatelem odborných poradenských služeb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v oblasti auditu, daní, transakčního a podnikového poradenství. Znalost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problematiky a kvalita služeb, které poskytujeme, přispívají k posilování důvěry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v kapitálové trhy i v ekonomiky celého světa. Výjimečný lidský a odborný potenciál nám umožňuje hrát významnou roli při vytváření lepšího prostředí pro naše zaměstnance, klienty i pro širší společnost.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25"/>
              </a:spcAft>
              <a:buClrTx/>
              <a:buSzTx/>
              <a:buFontTx/>
              <a:buNone/>
              <a:tabLst/>
              <a:defRPr/>
            </a:pPr>
            <a:endParaRPr kumimoji="0" lang="cs-CZ" sz="7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 Light" pitchFamily="2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25"/>
              </a:spcAft>
              <a:buClrTx/>
              <a:buSzTx/>
              <a:buFontTx/>
              <a:buNone/>
              <a:tabLst/>
              <a:defRPr/>
            </a:pP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Název EY zahrnuje celosvětovou organizaci a může zahrnovat jednu či více členských firem Ernst &amp; Young Global Limited, z nichž každá je samostatnou právnickou osobou. Ernst &amp; Young Global Limited, britská společnost s ručením omezeným garancí, služby klientům neposkytuje. Pro podrobnější informace o naší organizaci navštivte prosím naše webové stránky ey.com.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13"/>
              </a:spcAft>
              <a:buClrTx/>
              <a:buSzTx/>
              <a:buFontTx/>
              <a:buNone/>
              <a:tabLst/>
              <a:defRPr/>
            </a:pPr>
            <a:endParaRPr kumimoji="0" lang="cs-CZ" sz="7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 Light" pitchFamily="2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25"/>
              </a:spcAft>
              <a:buClrTx/>
              <a:buSzTx/>
              <a:buFontTx/>
              <a:buNone/>
              <a:tabLst/>
              <a:defRPr/>
            </a:pP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© 2015  Ernst &amp; Young, s.r.o. </a:t>
            </a:r>
            <a:r>
              <a:rPr kumimoji="0" lang="cs-CZ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|</a:t>
            </a: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 Ernst &amp; Young Audit, s.r.o. </a:t>
            </a:r>
            <a:r>
              <a:rPr kumimoji="0" lang="cs-CZ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|</a:t>
            </a: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 E &amp; Y Valuations s.r.o.</a:t>
            </a:r>
            <a:b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</a:b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Všechna práva vyhrazena.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13"/>
              </a:spcAft>
              <a:buClrTx/>
              <a:buSzTx/>
              <a:buFontTx/>
              <a:buNone/>
              <a:tabLst/>
              <a:defRPr/>
            </a:pPr>
            <a:endParaRPr kumimoji="0" lang="cs-CZ" sz="7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 Light" pitchFamily="2" charset="0"/>
            </a:endParaRPr>
          </a:p>
          <a:p>
            <a:r>
              <a:rPr kumimoji="0" lang="cs-CZ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Tento materiál má pouze všeobecný informační charakter, na který není možné spoléhat se jako na poskytnutí účetního, daňového ani jiného odborného poradenství. V případě potřeby se prosím obraťte na svého konkrétního poradce.</a:t>
            </a:r>
          </a:p>
          <a:p>
            <a:pPr>
              <a:spcAft>
                <a:spcPts val="525"/>
              </a:spcAft>
            </a:pPr>
            <a:endParaRPr kumimoji="0" lang="cs-CZ" sz="7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 Light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25"/>
              </a:spcAft>
              <a:buClrTx/>
              <a:buSzTx/>
              <a:buFontTx/>
              <a:buNone/>
              <a:tabLst/>
              <a:defRPr/>
            </a:pPr>
            <a:r>
              <a:rPr kumimoji="0" lang="cs-CZ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" pitchFamily="2" charset="0"/>
              </a:rPr>
              <a:t>ey.com</a:t>
            </a:r>
            <a:endParaRPr kumimoji="0" lang="cs-CZ" sz="7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" pitchFamily="2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rgbClr val="7F7E82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007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cover_2_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054" y="5303254"/>
            <a:ext cx="1036421" cy="1203495"/>
          </a:xfrm>
          <a:prstGeom prst="rect">
            <a:avLst/>
          </a:prstGeom>
        </p:spPr>
      </p:pic>
      <p:sp>
        <p:nvSpPr>
          <p:cNvPr id="3" name="Freeform 5"/>
          <p:cNvSpPr>
            <a:spLocks noChangeAspect="1"/>
          </p:cNvSpPr>
          <p:nvPr userDrawn="1"/>
        </p:nvSpPr>
        <p:spPr bwMode="gray">
          <a:xfrm rot="10800000">
            <a:off x="3315145" y="457200"/>
            <a:ext cx="5413248" cy="4570413"/>
          </a:xfrm>
          <a:custGeom>
            <a:avLst/>
            <a:gdLst>
              <a:gd name="connsiteX0" fmla="*/ 0 w 10000"/>
              <a:gd name="connsiteY0" fmla="*/ 0 h 9745"/>
              <a:gd name="connsiteX1" fmla="*/ 921 w 10000"/>
              <a:gd name="connsiteY1" fmla="*/ 9745 h 9745"/>
              <a:gd name="connsiteX2" fmla="*/ 10000 w 10000"/>
              <a:gd name="connsiteY2" fmla="*/ 7201 h 9745"/>
              <a:gd name="connsiteX3" fmla="*/ 10000 w 10000"/>
              <a:gd name="connsiteY3" fmla="*/ 0 h 9745"/>
              <a:gd name="connsiteX4" fmla="*/ 0 w 10000"/>
              <a:gd name="connsiteY4" fmla="*/ 0 h 9745"/>
              <a:gd name="connsiteX0" fmla="*/ 0 w 9079"/>
              <a:gd name="connsiteY0" fmla="*/ 0 h 10000"/>
              <a:gd name="connsiteX1" fmla="*/ 0 w 9079"/>
              <a:gd name="connsiteY1" fmla="*/ 10000 h 10000"/>
              <a:gd name="connsiteX2" fmla="*/ 9079 w 9079"/>
              <a:gd name="connsiteY2" fmla="*/ 7389 h 10000"/>
              <a:gd name="connsiteX3" fmla="*/ 9079 w 9079"/>
              <a:gd name="connsiteY3" fmla="*/ 0 h 10000"/>
              <a:gd name="connsiteX4" fmla="*/ 0 w 9079"/>
              <a:gd name="connsiteY4" fmla="*/ 0 h 10000"/>
              <a:gd name="connsiteX0" fmla="*/ 5 w 10000"/>
              <a:gd name="connsiteY0" fmla="*/ 2555 h 10000"/>
              <a:gd name="connsiteX1" fmla="*/ 0 w 10000"/>
              <a:gd name="connsiteY1" fmla="*/ 10000 h 10000"/>
              <a:gd name="connsiteX2" fmla="*/ 10000 w 10000"/>
              <a:gd name="connsiteY2" fmla="*/ 7389 h 10000"/>
              <a:gd name="connsiteX3" fmla="*/ 10000 w 10000"/>
              <a:gd name="connsiteY3" fmla="*/ 0 h 10000"/>
              <a:gd name="connsiteX4" fmla="*/ 5 w 10000"/>
              <a:gd name="connsiteY4" fmla="*/ 2555 h 10000"/>
              <a:gd name="connsiteX0" fmla="*/ 5 w 10000"/>
              <a:gd name="connsiteY0" fmla="*/ 0 h 7445"/>
              <a:gd name="connsiteX1" fmla="*/ 0 w 10000"/>
              <a:gd name="connsiteY1" fmla="*/ 7445 h 7445"/>
              <a:gd name="connsiteX2" fmla="*/ 10000 w 10000"/>
              <a:gd name="connsiteY2" fmla="*/ 4834 h 7445"/>
              <a:gd name="connsiteX3" fmla="*/ 10000 w 10000"/>
              <a:gd name="connsiteY3" fmla="*/ 7 h 7445"/>
              <a:gd name="connsiteX4" fmla="*/ 5 w 10000"/>
              <a:gd name="connsiteY4" fmla="*/ 0 h 7445"/>
              <a:gd name="connsiteX0" fmla="*/ 5 w 10000"/>
              <a:gd name="connsiteY0" fmla="*/ 0 h 10000"/>
              <a:gd name="connsiteX1" fmla="*/ 0 w 10000"/>
              <a:gd name="connsiteY1" fmla="*/ 10000 h 10000"/>
              <a:gd name="connsiteX2" fmla="*/ 8453 w 10000"/>
              <a:gd name="connsiteY2" fmla="*/ 7036 h 10000"/>
              <a:gd name="connsiteX3" fmla="*/ 10000 w 10000"/>
              <a:gd name="connsiteY3" fmla="*/ 9 h 10000"/>
              <a:gd name="connsiteX4" fmla="*/ 5 w 10000"/>
              <a:gd name="connsiteY4" fmla="*/ 0 h 10000"/>
              <a:gd name="connsiteX0" fmla="*/ 5 w 8453"/>
              <a:gd name="connsiteY0" fmla="*/ 4143 h 14143"/>
              <a:gd name="connsiteX1" fmla="*/ 0 w 8453"/>
              <a:gd name="connsiteY1" fmla="*/ 14143 h 14143"/>
              <a:gd name="connsiteX2" fmla="*/ 8453 w 8453"/>
              <a:gd name="connsiteY2" fmla="*/ 11179 h 14143"/>
              <a:gd name="connsiteX3" fmla="*/ 8453 w 8453"/>
              <a:gd name="connsiteY3" fmla="*/ 0 h 14143"/>
              <a:gd name="connsiteX4" fmla="*/ 5 w 8453"/>
              <a:gd name="connsiteY4" fmla="*/ 4143 h 14143"/>
              <a:gd name="connsiteX0" fmla="*/ 6 w 10000"/>
              <a:gd name="connsiteY0" fmla="*/ 0 h 10007"/>
              <a:gd name="connsiteX1" fmla="*/ 0 w 10000"/>
              <a:gd name="connsiteY1" fmla="*/ 10007 h 10007"/>
              <a:gd name="connsiteX2" fmla="*/ 10000 w 10000"/>
              <a:gd name="connsiteY2" fmla="*/ 7911 h 10007"/>
              <a:gd name="connsiteX3" fmla="*/ 10000 w 10000"/>
              <a:gd name="connsiteY3" fmla="*/ 7 h 10007"/>
              <a:gd name="connsiteX4" fmla="*/ 6 w 10000"/>
              <a:gd name="connsiteY4" fmla="*/ 0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7">
                <a:moveTo>
                  <a:pt x="6" y="0"/>
                </a:moveTo>
                <a:cubicBezTo>
                  <a:pt x="4" y="2358"/>
                  <a:pt x="2" y="7650"/>
                  <a:pt x="0" y="10007"/>
                </a:cubicBezTo>
                <a:lnTo>
                  <a:pt x="10000" y="7911"/>
                </a:lnTo>
                <a:lnTo>
                  <a:pt x="10000" y="7"/>
                </a:lnTo>
                <a:lnTo>
                  <a:pt x="6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3557109" y="1677507"/>
            <a:ext cx="4901184" cy="860400"/>
          </a:xfr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57109" y="2685128"/>
            <a:ext cx="4901184" cy="645742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600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smtClean="0"/>
              <a:t>Click to edit subtitle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75503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037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cover_1_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054" y="5303254"/>
            <a:ext cx="1036421" cy="1203495"/>
          </a:xfrm>
          <a:prstGeom prst="rect">
            <a:avLst/>
          </a:prstGeom>
        </p:spPr>
      </p:pic>
      <p:sp>
        <p:nvSpPr>
          <p:cNvPr id="16" name="Rectangle 1"/>
          <p:cNvSpPr>
            <a:spLocks noChangeAspect="1"/>
          </p:cNvSpPr>
          <p:nvPr userDrawn="1"/>
        </p:nvSpPr>
        <p:spPr>
          <a:xfrm>
            <a:off x="1980406" y="777240"/>
            <a:ext cx="6755607" cy="3400425"/>
          </a:xfrm>
          <a:custGeom>
            <a:avLst/>
            <a:gdLst>
              <a:gd name="connsiteX0" fmla="*/ 0 w 6753225"/>
              <a:gd name="connsiteY0" fmla="*/ 0 h 3400425"/>
              <a:gd name="connsiteX1" fmla="*/ 6753225 w 6753225"/>
              <a:gd name="connsiteY1" fmla="*/ 0 h 3400425"/>
              <a:gd name="connsiteX2" fmla="*/ 6753225 w 6753225"/>
              <a:gd name="connsiteY2" fmla="*/ 3400425 h 3400425"/>
              <a:gd name="connsiteX3" fmla="*/ 0 w 6753225"/>
              <a:gd name="connsiteY3" fmla="*/ 3400425 h 3400425"/>
              <a:gd name="connsiteX4" fmla="*/ 0 w 6753225"/>
              <a:gd name="connsiteY4" fmla="*/ 0 h 3400425"/>
              <a:gd name="connsiteX0" fmla="*/ 0 w 6755607"/>
              <a:gd name="connsiteY0" fmla="*/ 1197768 h 3400425"/>
              <a:gd name="connsiteX1" fmla="*/ 6755607 w 6755607"/>
              <a:gd name="connsiteY1" fmla="*/ 0 h 3400425"/>
              <a:gd name="connsiteX2" fmla="*/ 6755607 w 6755607"/>
              <a:gd name="connsiteY2" fmla="*/ 3400425 h 3400425"/>
              <a:gd name="connsiteX3" fmla="*/ 2382 w 6755607"/>
              <a:gd name="connsiteY3" fmla="*/ 3400425 h 3400425"/>
              <a:gd name="connsiteX4" fmla="*/ 0 w 6755607"/>
              <a:gd name="connsiteY4" fmla="*/ 1197768 h 340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55607" h="3400425">
                <a:moveTo>
                  <a:pt x="0" y="1197768"/>
                </a:moveTo>
                <a:lnTo>
                  <a:pt x="6755607" y="0"/>
                </a:lnTo>
                <a:lnTo>
                  <a:pt x="6755607" y="3400425"/>
                </a:lnTo>
                <a:lnTo>
                  <a:pt x="2382" y="3400425"/>
                </a:lnTo>
                <a:lnTo>
                  <a:pt x="0" y="119776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2212847" y="2240280"/>
            <a:ext cx="6217920" cy="860400"/>
          </a:xfr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/>
          </p:nvPr>
        </p:nvSpPr>
        <p:spPr>
          <a:xfrm>
            <a:off x="2212848" y="3220754"/>
            <a:ext cx="6217920" cy="645742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600">
                <a:solidFill>
                  <a:srgbClr val="404040"/>
                </a:solidFill>
              </a:defRPr>
            </a:lvl2pPr>
            <a:lvl3pPr marL="0" indent="0" algn="l">
              <a:buNone/>
              <a:defRPr sz="1600">
                <a:solidFill>
                  <a:srgbClr val="404040"/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95593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cover_2_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054" y="5303254"/>
            <a:ext cx="1036421" cy="1203495"/>
          </a:xfrm>
          <a:prstGeom prst="rect">
            <a:avLst/>
          </a:prstGeom>
        </p:spPr>
      </p:pic>
      <p:sp>
        <p:nvSpPr>
          <p:cNvPr id="3" name="Freeform 5"/>
          <p:cNvSpPr>
            <a:spLocks noChangeAspect="1"/>
          </p:cNvSpPr>
          <p:nvPr userDrawn="1"/>
        </p:nvSpPr>
        <p:spPr bwMode="gray">
          <a:xfrm rot="10800000">
            <a:off x="3324670" y="457200"/>
            <a:ext cx="5413248" cy="4570413"/>
          </a:xfrm>
          <a:custGeom>
            <a:avLst/>
            <a:gdLst>
              <a:gd name="connsiteX0" fmla="*/ 0 w 10000"/>
              <a:gd name="connsiteY0" fmla="*/ 0 h 9745"/>
              <a:gd name="connsiteX1" fmla="*/ 921 w 10000"/>
              <a:gd name="connsiteY1" fmla="*/ 9745 h 9745"/>
              <a:gd name="connsiteX2" fmla="*/ 10000 w 10000"/>
              <a:gd name="connsiteY2" fmla="*/ 7201 h 9745"/>
              <a:gd name="connsiteX3" fmla="*/ 10000 w 10000"/>
              <a:gd name="connsiteY3" fmla="*/ 0 h 9745"/>
              <a:gd name="connsiteX4" fmla="*/ 0 w 10000"/>
              <a:gd name="connsiteY4" fmla="*/ 0 h 9745"/>
              <a:gd name="connsiteX0" fmla="*/ 0 w 9079"/>
              <a:gd name="connsiteY0" fmla="*/ 0 h 10000"/>
              <a:gd name="connsiteX1" fmla="*/ 0 w 9079"/>
              <a:gd name="connsiteY1" fmla="*/ 10000 h 10000"/>
              <a:gd name="connsiteX2" fmla="*/ 9079 w 9079"/>
              <a:gd name="connsiteY2" fmla="*/ 7389 h 10000"/>
              <a:gd name="connsiteX3" fmla="*/ 9079 w 9079"/>
              <a:gd name="connsiteY3" fmla="*/ 0 h 10000"/>
              <a:gd name="connsiteX4" fmla="*/ 0 w 9079"/>
              <a:gd name="connsiteY4" fmla="*/ 0 h 10000"/>
              <a:gd name="connsiteX0" fmla="*/ 5 w 10000"/>
              <a:gd name="connsiteY0" fmla="*/ 2555 h 10000"/>
              <a:gd name="connsiteX1" fmla="*/ 0 w 10000"/>
              <a:gd name="connsiteY1" fmla="*/ 10000 h 10000"/>
              <a:gd name="connsiteX2" fmla="*/ 10000 w 10000"/>
              <a:gd name="connsiteY2" fmla="*/ 7389 h 10000"/>
              <a:gd name="connsiteX3" fmla="*/ 10000 w 10000"/>
              <a:gd name="connsiteY3" fmla="*/ 0 h 10000"/>
              <a:gd name="connsiteX4" fmla="*/ 5 w 10000"/>
              <a:gd name="connsiteY4" fmla="*/ 2555 h 10000"/>
              <a:gd name="connsiteX0" fmla="*/ 5 w 10000"/>
              <a:gd name="connsiteY0" fmla="*/ 0 h 7445"/>
              <a:gd name="connsiteX1" fmla="*/ 0 w 10000"/>
              <a:gd name="connsiteY1" fmla="*/ 7445 h 7445"/>
              <a:gd name="connsiteX2" fmla="*/ 10000 w 10000"/>
              <a:gd name="connsiteY2" fmla="*/ 4834 h 7445"/>
              <a:gd name="connsiteX3" fmla="*/ 10000 w 10000"/>
              <a:gd name="connsiteY3" fmla="*/ 7 h 7445"/>
              <a:gd name="connsiteX4" fmla="*/ 5 w 10000"/>
              <a:gd name="connsiteY4" fmla="*/ 0 h 7445"/>
              <a:gd name="connsiteX0" fmla="*/ 5 w 10000"/>
              <a:gd name="connsiteY0" fmla="*/ 0 h 10000"/>
              <a:gd name="connsiteX1" fmla="*/ 0 w 10000"/>
              <a:gd name="connsiteY1" fmla="*/ 10000 h 10000"/>
              <a:gd name="connsiteX2" fmla="*/ 8453 w 10000"/>
              <a:gd name="connsiteY2" fmla="*/ 7036 h 10000"/>
              <a:gd name="connsiteX3" fmla="*/ 10000 w 10000"/>
              <a:gd name="connsiteY3" fmla="*/ 9 h 10000"/>
              <a:gd name="connsiteX4" fmla="*/ 5 w 10000"/>
              <a:gd name="connsiteY4" fmla="*/ 0 h 10000"/>
              <a:gd name="connsiteX0" fmla="*/ 5 w 8453"/>
              <a:gd name="connsiteY0" fmla="*/ 4143 h 14143"/>
              <a:gd name="connsiteX1" fmla="*/ 0 w 8453"/>
              <a:gd name="connsiteY1" fmla="*/ 14143 h 14143"/>
              <a:gd name="connsiteX2" fmla="*/ 8453 w 8453"/>
              <a:gd name="connsiteY2" fmla="*/ 11179 h 14143"/>
              <a:gd name="connsiteX3" fmla="*/ 8453 w 8453"/>
              <a:gd name="connsiteY3" fmla="*/ 0 h 14143"/>
              <a:gd name="connsiteX4" fmla="*/ 5 w 8453"/>
              <a:gd name="connsiteY4" fmla="*/ 4143 h 14143"/>
              <a:gd name="connsiteX0" fmla="*/ 6 w 10000"/>
              <a:gd name="connsiteY0" fmla="*/ 0 h 10007"/>
              <a:gd name="connsiteX1" fmla="*/ 0 w 10000"/>
              <a:gd name="connsiteY1" fmla="*/ 10007 h 10007"/>
              <a:gd name="connsiteX2" fmla="*/ 10000 w 10000"/>
              <a:gd name="connsiteY2" fmla="*/ 7911 h 10007"/>
              <a:gd name="connsiteX3" fmla="*/ 10000 w 10000"/>
              <a:gd name="connsiteY3" fmla="*/ 7 h 10007"/>
              <a:gd name="connsiteX4" fmla="*/ 6 w 10000"/>
              <a:gd name="connsiteY4" fmla="*/ 0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7">
                <a:moveTo>
                  <a:pt x="6" y="0"/>
                </a:moveTo>
                <a:cubicBezTo>
                  <a:pt x="4" y="2358"/>
                  <a:pt x="2" y="7650"/>
                  <a:pt x="0" y="10007"/>
                </a:cubicBezTo>
                <a:lnTo>
                  <a:pt x="10000" y="7911"/>
                </a:lnTo>
                <a:lnTo>
                  <a:pt x="10000" y="7"/>
                </a:lnTo>
                <a:lnTo>
                  <a:pt x="6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557109" y="1677507"/>
            <a:ext cx="4901184" cy="860400"/>
          </a:xfr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557109" y="2685128"/>
            <a:ext cx="4901184" cy="645742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600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79359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cover_1_Better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85" y="5894075"/>
            <a:ext cx="3829052" cy="5913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054" y="5303254"/>
            <a:ext cx="1036421" cy="12034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79463"/>
            <a:ext cx="6753225" cy="3400425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886968" y="3258529"/>
            <a:ext cx="5943432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600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886968" y="2288083"/>
            <a:ext cx="5943432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17731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cover_2_Better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85" y="5894075"/>
            <a:ext cx="3829052" cy="5913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054" y="5303254"/>
            <a:ext cx="1036421" cy="12034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57200"/>
            <a:ext cx="5413375" cy="4572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86968" y="1799130"/>
            <a:ext cx="4643060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86968" y="2769576"/>
            <a:ext cx="4643060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600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30141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Front cover_1_Beam (legac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7384" y="777600"/>
            <a:ext cx="5490000" cy="860400"/>
          </a:xfrm>
        </p:spPr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77384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646464"/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10" name="Picture 6" descr="logoSOVAK_rgb_text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975" y="4938626"/>
            <a:ext cx="3960813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Front cover_2_Beam (legac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7384" y="777600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77384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bg2"/>
                </a:solidFill>
              </a:defRPr>
            </a:lvl1pPr>
            <a:lvl2pPr marL="0" indent="0" algn="l">
              <a:buNone/>
              <a:defRPr sz="1600">
                <a:solidFill>
                  <a:schemeClr val="bg2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1942" y="5745156"/>
            <a:ext cx="983483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Freeform 15"/>
          <p:cNvSpPr/>
          <p:nvPr userDrawn="1"/>
        </p:nvSpPr>
        <p:spPr>
          <a:xfrm>
            <a:off x="-9144" y="3000375"/>
            <a:ext cx="2286000" cy="2729861"/>
          </a:xfrm>
          <a:custGeom>
            <a:avLst/>
            <a:gdLst>
              <a:gd name="connsiteX0" fmla="*/ 0 w 2286000"/>
              <a:gd name="connsiteY0" fmla="*/ 1318973 h 1318973"/>
              <a:gd name="connsiteX1" fmla="*/ 0 w 2286000"/>
              <a:gd name="connsiteY1" fmla="*/ 0 h 1318973"/>
              <a:gd name="connsiteX2" fmla="*/ 2286000 w 2286000"/>
              <a:gd name="connsiteY2" fmla="*/ 486803 h 1318973"/>
              <a:gd name="connsiteX3" fmla="*/ 0 w 2286000"/>
              <a:gd name="connsiteY3" fmla="*/ 1318973 h 1318973"/>
              <a:gd name="connsiteX0" fmla="*/ 0 w 2286000"/>
              <a:gd name="connsiteY0" fmla="*/ 2729861 h 2729861"/>
              <a:gd name="connsiteX1" fmla="*/ 9144 w 2286000"/>
              <a:gd name="connsiteY1" fmla="*/ 0 h 2729861"/>
              <a:gd name="connsiteX2" fmla="*/ 2286000 w 2286000"/>
              <a:gd name="connsiteY2" fmla="*/ 1897691 h 2729861"/>
              <a:gd name="connsiteX3" fmla="*/ 0 w 2286000"/>
              <a:gd name="connsiteY3" fmla="*/ 2729861 h 272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729861">
                <a:moveTo>
                  <a:pt x="0" y="2729861"/>
                </a:moveTo>
                <a:lnTo>
                  <a:pt x="9144" y="0"/>
                </a:lnTo>
                <a:lnTo>
                  <a:pt x="2286000" y="1897691"/>
                </a:lnTo>
                <a:lnTo>
                  <a:pt x="0" y="2729861"/>
                </a:lnTo>
                <a:close/>
              </a:path>
            </a:pathLst>
          </a:custGeom>
          <a:blipFill>
            <a:blip r:embed="rId3" cstate="print"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200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7" name="Freeform 8"/>
          <p:cNvSpPr>
            <a:spLocks/>
          </p:cNvSpPr>
          <p:nvPr userDrawn="1"/>
        </p:nvSpPr>
        <p:spPr bwMode="gray">
          <a:xfrm>
            <a:off x="2273222" y="2405084"/>
            <a:ext cx="6870778" cy="2495225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9790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/>
            </a:lvl2pPr>
            <a:lvl3pPr>
              <a:defRPr lang="en-US" noProof="0" dirty="0" err="1" smtClean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  <a:endParaRPr lang="en-US" smtClean="0"/>
          </a:p>
          <a:p>
            <a:pPr lvl="1"/>
            <a:r>
              <a:rPr lang="en-US" noProof="0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noProof="0" smtClean="0"/>
              <a:t>Fourth </a:t>
            </a:r>
            <a:r>
              <a:rPr lang="en-US" smtClean="0"/>
              <a:t>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title</a:t>
            </a:r>
            <a:endParaRPr lang="en-US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549" y="1417638"/>
            <a:ext cx="4010411" cy="47117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noProof="0" dirty="0" smtClean="0"/>
              <a:t>Second </a:t>
            </a:r>
            <a:r>
              <a:rPr lang="en-US" dirty="0" smtClean="0"/>
              <a:t>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noProof="0" dirty="0" smtClean="0"/>
              <a:t>Fourth </a:t>
            </a:r>
            <a:r>
              <a:rPr lang="en-US" dirty="0" smtClean="0"/>
              <a:t>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7636"/>
            <a:ext cx="4032000" cy="471170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  <a:endParaRPr lang="en-US" smtClean="0"/>
          </a:p>
          <a:p>
            <a:pPr lvl="1"/>
            <a:r>
              <a:rPr lang="en-US" noProof="0" smtClean="0"/>
              <a:t>Second </a:t>
            </a:r>
            <a:r>
              <a:rPr lang="en-US" smtClean="0"/>
              <a:t>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noProof="0" smtClean="0"/>
              <a:t>Fourth </a:t>
            </a:r>
            <a:r>
              <a:rPr lang="en-US" smtClean="0"/>
              <a:t>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Presentation title</a:t>
            </a:r>
            <a:endParaRPr lang="en-US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cover_1_Better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85" y="5894075"/>
            <a:ext cx="3829052" cy="5913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054" y="5303254"/>
            <a:ext cx="1036421" cy="12034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79463"/>
            <a:ext cx="6753225" cy="3400425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86968" y="3258529"/>
            <a:ext cx="5943432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600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smtClean="0"/>
              <a:t>Click to add answer to Better Question</a:t>
            </a:r>
            <a:endParaRPr lang="en-US" noProof="0" dirty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886968" y="2288083"/>
            <a:ext cx="5943432" cy="8604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noProof="0" dirty="0" smtClean="0"/>
              <a:t>Click to add Better question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4804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46794"/>
            <a:ext cx="4017400" cy="3960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</a:t>
            </a:r>
          </a:p>
          <a:p>
            <a:pPr lvl="1"/>
            <a:r>
              <a:rPr lang="en-US" noProof="0" dirty="0" smtClean="0"/>
              <a:t>Second </a:t>
            </a:r>
            <a:r>
              <a:rPr lang="en-US" dirty="0" smtClean="0"/>
              <a:t>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noProof="0" dirty="0" smtClean="0"/>
              <a:t>Fourth </a:t>
            </a:r>
            <a:r>
              <a:rPr lang="en-US" dirty="0" smtClean="0"/>
              <a:t>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46794"/>
            <a:ext cx="4042800" cy="3960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</a:t>
            </a:r>
          </a:p>
          <a:p>
            <a:pPr lvl="1"/>
            <a:r>
              <a:rPr lang="en-US" noProof="0" smtClean="0"/>
              <a:t>Second </a:t>
            </a:r>
            <a:r>
              <a:rPr lang="en-US" smtClean="0"/>
              <a:t>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noProof="0" smtClean="0"/>
              <a:t>Fourth </a:t>
            </a:r>
            <a:r>
              <a:rPr lang="en-US" smtClean="0"/>
              <a:t>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title</a:t>
            </a:r>
            <a:endParaRPr lang="en-US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63550" y="1413474"/>
            <a:ext cx="4011050" cy="640800"/>
          </a:xfrm>
        </p:spPr>
        <p:txBody>
          <a:bodyPr anchor="t" anchorCtr="0"/>
          <a:lstStyle>
            <a:lvl1pPr marL="0" indent="0">
              <a:buNone/>
              <a:tabLst/>
              <a:defRPr b="1"/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13474"/>
            <a:ext cx="4042800" cy="640800"/>
          </a:xfrm>
        </p:spPr>
        <p:txBody>
          <a:bodyPr anchor="t" anchorCtr="0"/>
          <a:lstStyle>
            <a:lvl1pPr marL="0" indent="0">
              <a:buNone/>
              <a:defRPr b="1"/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tter question 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7198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</a:t>
            </a:r>
            <a:r>
              <a:rPr lang="cs-CZ" dirty="0" smtClean="0"/>
              <a:t>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0112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algn="l" fontAlgn="base">
              <a:lnSpc>
                <a:spcPct val="85000"/>
              </a:lnSpc>
              <a:spcAft>
                <a:spcPct val="0"/>
              </a:spcAft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</a:t>
            </a:r>
            <a:endParaRPr lang="en-US" dirty="0"/>
          </a:p>
        </p:txBody>
      </p:sp>
      <p:sp>
        <p:nvSpPr>
          <p:cNvPr id="3077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9408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algn="l" fontAlgn="base">
              <a:lnSpc>
                <a:spcPct val="85000"/>
              </a:lnSpc>
              <a:spcAft>
                <a:spcPct val="0"/>
              </a:spcAft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</a:t>
            </a:r>
            <a:endParaRPr lang="en-US" dirty="0"/>
          </a:p>
        </p:txBody>
      </p:sp>
      <p:sp>
        <p:nvSpPr>
          <p:cNvPr id="4101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647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algn="l" fontAlgn="base">
              <a:lnSpc>
                <a:spcPct val="85000"/>
              </a:lnSpc>
              <a:spcAft>
                <a:spcPct val="0"/>
              </a:spcAft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95521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algn="l" fontAlgn="base">
              <a:lnSpc>
                <a:spcPct val="85000"/>
              </a:lnSpc>
              <a:spcAft>
                <a:spcPct val="0"/>
              </a:spcAft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</a:t>
            </a:r>
            <a:endParaRPr lang="en-US" dirty="0"/>
          </a:p>
        </p:txBody>
      </p:sp>
      <p:sp>
        <p:nvSpPr>
          <p:cNvPr id="5" name="Freeform 5"/>
          <p:cNvSpPr>
            <a:spLocks/>
          </p:cNvSpPr>
          <p:nvPr userDrawn="1"/>
        </p:nvSpPr>
        <p:spPr bwMode="gray">
          <a:xfrm>
            <a:off x="457200" y="1049278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691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</a:t>
            </a:r>
            <a:endParaRPr lang="en-US" dirty="0"/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680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_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 userDrawn="1"/>
        </p:nvSpPr>
        <p:spPr bwMode="auto">
          <a:xfrm>
            <a:off x="0" y="0"/>
            <a:ext cx="4662488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68000" tIns="468000" rIns="30960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25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" pitchFamily="2" charset="0"/>
              </a:rPr>
              <a:t>EY</a:t>
            </a: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Regular" charset="0"/>
              </a:rPr>
              <a:t> </a:t>
            </a: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| Assurance | Tax | Transactions | Advisory</a:t>
            </a:r>
            <a:endParaRPr kumimoji="0" lang="en-GB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-Light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cs-CZ" sz="900" b="0" i="0" u="none" strike="noStrike" kern="0" cap="none" spc="0" normalizeH="0" baseline="0" noProof="0" dirty="0" smtClean="0">
              <a:ln>
                <a:noFill/>
              </a:ln>
              <a:solidFill>
                <a:srgbClr val="7F7E82"/>
              </a:solidFill>
              <a:effectLst/>
              <a:uLnTx/>
              <a:uFillTx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" pitchFamily="2" charset="0"/>
              </a:rPr>
              <a:t>About EY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EY is a global leader in assurance, tax, transaction and advisory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services. The insights and quality services we deliver help build trust and </a:t>
            </a:r>
            <a:endParaRPr kumimoji="0" lang="cs-CZ" sz="7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 Light" pitchFamily="2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confidence in the capital markets and in economies the world over. We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develop outstanding leaders who team to deliver on our promises to all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of our stakeholders. In so doing, we play a critical role in building a better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working world for our people, for our clients and for our communities.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25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 Light" pitchFamily="2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EY refers to the global organization</a:t>
            </a: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and may refer to one or more</a:t>
            </a: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,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 of the</a:t>
            </a:r>
            <a:b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</a:b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member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firms of Ernst &amp; Young Global Limited, each of which is a separate legal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entity. Ernst &amp; Young Global Limited, a UK company limited by guarantee,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does not provide services to clients. For more information about our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25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organization, please visit ey.com.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13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 Light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25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© 201</a:t>
            </a: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5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  Ernst &amp; Young, 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s.r.o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. | Ernst &amp; Young Audit, 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s.r.o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. | E &amp; Y Valuations 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s.r.o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.</a:t>
            </a:r>
            <a:b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</a:b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All Rights Reserved.</a:t>
            </a:r>
            <a:endParaRPr kumimoji="0" lang="cs-CZ" sz="7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 Light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13"/>
              </a:spcAft>
              <a:buClrTx/>
              <a:buSzTx/>
              <a:buFontTx/>
              <a:buNone/>
              <a:tabLst/>
              <a:defRPr/>
            </a:pPr>
            <a:endParaRPr kumimoji="0" lang="cs-CZ" sz="7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 Light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25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This material has been prepared for general informational purposes only and is not </a:t>
            </a:r>
            <a:r>
              <a:rPr kumimoji="0" lang="cs-CZ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/>
            </a:r>
            <a:br>
              <a:rPr kumimoji="0" lang="cs-CZ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</a:br>
            <a:r>
              <a:rPr kumimoji="0" lang="en-GB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intended to be relied upon as accounting, tax, or other professional advice. Please refer </a:t>
            </a:r>
            <a:r>
              <a:rPr kumimoji="0" lang="cs-CZ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/>
            </a:r>
            <a:br>
              <a:rPr kumimoji="0" lang="cs-CZ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</a:br>
            <a:r>
              <a:rPr kumimoji="0" lang="en-GB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to your advisors for specific advice</a:t>
            </a:r>
            <a:r>
              <a:rPr kumimoji="0" lang="cs-CZ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.</a:t>
            </a: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/>
            </a:r>
            <a:b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</a:br>
            <a:endParaRPr kumimoji="0" lang="en-GB" sz="7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 Light" pitchFamily="2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25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" pitchFamily="2" charset="0"/>
              </a:rPr>
              <a:t>ey.com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rgbClr val="7F7E82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0077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_C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 userDrawn="1"/>
        </p:nvSpPr>
        <p:spPr bwMode="auto">
          <a:xfrm>
            <a:off x="1" y="0"/>
            <a:ext cx="4143736" cy="474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68000" tIns="468000" rIns="30960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25"/>
              </a:spcAft>
              <a:buClrTx/>
              <a:buSzTx/>
              <a:buFontTx/>
              <a:buNone/>
              <a:tabLst/>
              <a:defRPr/>
            </a:pPr>
            <a:r>
              <a:rPr kumimoji="0" lang="cs-CZ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" pitchFamily="2" charset="0"/>
              </a:rPr>
              <a:t>EY</a:t>
            </a:r>
            <a:r>
              <a:rPr kumimoji="0" lang="cs-CZ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Regular" charset="0"/>
              </a:rPr>
              <a:t> </a:t>
            </a:r>
            <a:r>
              <a:rPr kumimoji="0" lang="cs-CZ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| Assurance | Tax | Transactions | Advisory</a:t>
            </a:r>
            <a:endParaRPr kumimoji="0" lang="cs-CZ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-Light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cs-CZ" sz="900" b="0" i="0" u="none" strike="noStrike" kern="0" cap="none" spc="0" normalizeH="0" baseline="0" noProof="0" dirty="0" smtClean="0">
              <a:ln>
                <a:noFill/>
              </a:ln>
              <a:solidFill>
                <a:srgbClr val="7F7E82"/>
              </a:solidFill>
              <a:effectLst/>
              <a:uLnTx/>
              <a:uFillTx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" pitchFamily="2" charset="0"/>
              </a:rPr>
              <a:t>Informace o EY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EY je předním celosvětovým poskytovatelem odborných poradenských služeb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v oblasti auditu, daní, transakčního a podnikového poradenství. Znalost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problematiky a kvalita služeb, které poskytujeme, přispívají k posilování důvěry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v kapitálové trhy i v ekonomiky celého světa. Výjimečný lidský a odborný potenciál nám umožňuje hrát významnou roli při vytváření lepšího prostředí pro naše zaměstnance, klienty i pro širší společnost.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25"/>
              </a:spcAft>
              <a:buClrTx/>
              <a:buSzTx/>
              <a:buFontTx/>
              <a:buNone/>
              <a:tabLst/>
              <a:defRPr/>
            </a:pPr>
            <a:endParaRPr kumimoji="0" lang="cs-CZ" sz="7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 Light" pitchFamily="2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25"/>
              </a:spcAft>
              <a:buClrTx/>
              <a:buSzTx/>
              <a:buFontTx/>
              <a:buNone/>
              <a:tabLst/>
              <a:defRPr/>
            </a:pP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Název EY zahrnuje celosvětovou organizaci a může zahrnovat jednu či více členských firem Ernst &amp; Young Global Limited, z nichž každá je samostatnou právnickou osobou. Ernst &amp; Young Global Limited, britská společnost s ručením omezeným garancí, služby klientům neposkytuje. Pro podrobnější informace o naší organizaci navštivte prosím naše webové stránky ey.com.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13"/>
              </a:spcAft>
              <a:buClrTx/>
              <a:buSzTx/>
              <a:buFontTx/>
              <a:buNone/>
              <a:tabLst/>
              <a:defRPr/>
            </a:pPr>
            <a:endParaRPr kumimoji="0" lang="cs-CZ" sz="7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 Light" pitchFamily="2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25"/>
              </a:spcAft>
              <a:buClrTx/>
              <a:buSzTx/>
              <a:buFontTx/>
              <a:buNone/>
              <a:tabLst/>
              <a:defRPr/>
            </a:pP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© 2015  Ernst &amp; Young, s.r.o. </a:t>
            </a:r>
            <a:r>
              <a:rPr kumimoji="0" lang="cs-CZ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|</a:t>
            </a: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 Ernst &amp; Young Audit, s.r.o. </a:t>
            </a:r>
            <a:r>
              <a:rPr kumimoji="0" lang="cs-CZ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|</a:t>
            </a: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 E &amp; Y Valuations s.r.o.</a:t>
            </a:r>
            <a:b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</a:br>
            <a:r>
              <a:rPr kumimoji="0" lang="cs-CZ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</a:rPr>
              <a:t>Všechna práva vyhrazena.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13"/>
              </a:spcAft>
              <a:buClrTx/>
              <a:buSzTx/>
              <a:buFontTx/>
              <a:buNone/>
              <a:tabLst/>
              <a:defRPr/>
            </a:pPr>
            <a:endParaRPr kumimoji="0" lang="cs-CZ" sz="7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 Light" pitchFamily="2" charset="0"/>
            </a:endParaRPr>
          </a:p>
          <a:p>
            <a:r>
              <a:rPr kumimoji="0" lang="cs-CZ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 Light" pitchFamily="2" charset="0"/>
                <a:ea typeface="+mn-ea"/>
                <a:cs typeface="+mn-cs"/>
              </a:rPr>
              <a:t>Tento materiál má pouze všeobecný informační charakter, na který není možné spoléhat se jako na poskytnutí účetního, daňového ani jiného odborného poradenství. V případě potřeby se prosím obraťte na svého konkrétního poradce.</a:t>
            </a:r>
          </a:p>
          <a:p>
            <a:pPr>
              <a:spcAft>
                <a:spcPts val="525"/>
              </a:spcAft>
            </a:pPr>
            <a:endParaRPr kumimoji="0" lang="cs-CZ" sz="7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 Light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25"/>
              </a:spcAft>
              <a:buClrTx/>
              <a:buSzTx/>
              <a:buFontTx/>
              <a:buNone/>
              <a:tabLst/>
              <a:defRPr/>
            </a:pPr>
            <a:r>
              <a:rPr kumimoji="0" lang="cs-CZ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YInterstate" pitchFamily="2" charset="0"/>
              </a:rPr>
              <a:t>ey.com</a:t>
            </a:r>
            <a:endParaRPr kumimoji="0" lang="cs-CZ" sz="7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YInterstate" pitchFamily="2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rgbClr val="7F7E82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007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cover_2_Better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85" y="5894075"/>
            <a:ext cx="3829052" cy="5913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054" y="5303254"/>
            <a:ext cx="1036421" cy="12034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57200"/>
            <a:ext cx="5413375" cy="4572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886968" y="1799130"/>
            <a:ext cx="4643060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 smtClean="0"/>
              <a:t>Click to </a:t>
            </a:r>
            <a:r>
              <a:rPr lang="en-US" noProof="0" dirty="0" smtClean="0"/>
              <a:t>add Better question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86968" y="2769576"/>
            <a:ext cx="4643060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600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</a:t>
            </a:r>
            <a:r>
              <a:rPr lang="en-US" noProof="0" dirty="0" smtClean="0"/>
              <a:t>add answer to Better Question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69547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6718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Front cover_1_Beam (legac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1259" y="5747990"/>
            <a:ext cx="983483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7384" y="777600"/>
            <a:ext cx="5490000" cy="860400"/>
          </a:xfrm>
        </p:spPr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77384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646464"/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6532" y="2405084"/>
            <a:ext cx="9150532" cy="3349170"/>
            <a:chOff x="-6532" y="2405084"/>
            <a:chExt cx="9150532" cy="3349170"/>
          </a:xfrm>
        </p:grpSpPr>
        <p:sp>
          <p:nvSpPr>
            <p:cNvPr id="1032" name="Freeform 8"/>
            <p:cNvSpPr>
              <a:spLocks/>
            </p:cNvSpPr>
            <p:nvPr userDrawn="1"/>
          </p:nvSpPr>
          <p:spPr bwMode="gray">
            <a:xfrm>
              <a:off x="2273222" y="2405084"/>
              <a:ext cx="6870778" cy="2495225"/>
            </a:xfrm>
            <a:custGeom>
              <a:avLst/>
              <a:gdLst/>
              <a:ahLst/>
              <a:cxnLst>
                <a:cxn ang="0">
                  <a:pos x="0" y="1852"/>
                </a:cxn>
                <a:cxn ang="0">
                  <a:pos x="5081" y="0"/>
                </a:cxn>
                <a:cxn ang="0">
                  <a:pos x="5081" y="968"/>
                </a:cxn>
                <a:cxn ang="0">
                  <a:pos x="0" y="1852"/>
                </a:cxn>
              </a:cxnLst>
              <a:rect l="0" t="0" r="r" b="b"/>
              <a:pathLst>
                <a:path w="5081" h="1852">
                  <a:moveTo>
                    <a:pt x="0" y="1852"/>
                  </a:moveTo>
                  <a:lnTo>
                    <a:pt x="5081" y="0"/>
                  </a:lnTo>
                  <a:lnTo>
                    <a:pt x="5081" y="968"/>
                  </a:lnTo>
                  <a:lnTo>
                    <a:pt x="0" y="1852"/>
                  </a:lnTo>
                  <a:close/>
                </a:path>
              </a:pathLst>
            </a:custGeom>
            <a:solidFill>
              <a:srgbClr val="FFD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8" name="Picture 3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6532" y="4411503"/>
              <a:ext cx="2289891" cy="1342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4059320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Front cover_2_Beam (legac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7384" y="777600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77384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bg2"/>
                </a:solidFill>
              </a:defRPr>
            </a:lvl1pPr>
            <a:lvl2pPr marL="0" indent="0" algn="l">
              <a:buNone/>
              <a:defRPr sz="1600">
                <a:solidFill>
                  <a:schemeClr val="bg2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1942" y="5745156"/>
            <a:ext cx="983483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Freeform 15"/>
          <p:cNvSpPr/>
          <p:nvPr userDrawn="1"/>
        </p:nvSpPr>
        <p:spPr>
          <a:xfrm>
            <a:off x="-9144" y="3000375"/>
            <a:ext cx="2286000" cy="2729861"/>
          </a:xfrm>
          <a:custGeom>
            <a:avLst/>
            <a:gdLst>
              <a:gd name="connsiteX0" fmla="*/ 0 w 2286000"/>
              <a:gd name="connsiteY0" fmla="*/ 1318973 h 1318973"/>
              <a:gd name="connsiteX1" fmla="*/ 0 w 2286000"/>
              <a:gd name="connsiteY1" fmla="*/ 0 h 1318973"/>
              <a:gd name="connsiteX2" fmla="*/ 2286000 w 2286000"/>
              <a:gd name="connsiteY2" fmla="*/ 486803 h 1318973"/>
              <a:gd name="connsiteX3" fmla="*/ 0 w 2286000"/>
              <a:gd name="connsiteY3" fmla="*/ 1318973 h 1318973"/>
              <a:gd name="connsiteX0" fmla="*/ 0 w 2286000"/>
              <a:gd name="connsiteY0" fmla="*/ 2729861 h 2729861"/>
              <a:gd name="connsiteX1" fmla="*/ 9144 w 2286000"/>
              <a:gd name="connsiteY1" fmla="*/ 0 h 2729861"/>
              <a:gd name="connsiteX2" fmla="*/ 2286000 w 2286000"/>
              <a:gd name="connsiteY2" fmla="*/ 1897691 h 2729861"/>
              <a:gd name="connsiteX3" fmla="*/ 0 w 2286000"/>
              <a:gd name="connsiteY3" fmla="*/ 2729861 h 272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729861">
                <a:moveTo>
                  <a:pt x="0" y="2729861"/>
                </a:moveTo>
                <a:lnTo>
                  <a:pt x="9144" y="0"/>
                </a:lnTo>
                <a:lnTo>
                  <a:pt x="2286000" y="1897691"/>
                </a:lnTo>
                <a:lnTo>
                  <a:pt x="0" y="2729861"/>
                </a:lnTo>
                <a:close/>
              </a:path>
            </a:pathLst>
          </a:custGeom>
          <a:blipFill>
            <a:blip r:embed="rId3" cstate="print"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200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7" name="Freeform 8"/>
          <p:cNvSpPr>
            <a:spLocks/>
          </p:cNvSpPr>
          <p:nvPr userDrawn="1"/>
        </p:nvSpPr>
        <p:spPr bwMode="gray">
          <a:xfrm>
            <a:off x="2273222" y="2405084"/>
            <a:ext cx="6870778" cy="2495225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36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8400"/>
            <a:ext cx="8254800" cy="4705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rgbClr val="3366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3366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Presentation title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68748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Presentation title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6933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550" y="1417638"/>
            <a:ext cx="4006850" cy="4708525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7638"/>
            <a:ext cx="4038600" cy="4708525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318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Presentation title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14642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Relationship Id="rId22" Type="http://schemas.openxmlformats.org/officeDocument/2006/relationships/image" Target="../media/image1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7638"/>
            <a:ext cx="8229600" cy="47117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50398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Presentation title</a:t>
            </a:r>
            <a:endParaRPr lang="en-US" noProof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57200" y="650398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cs-CZ" sz="1100" noProof="0" dirty="0" smtClean="0">
                <a:solidFill>
                  <a:schemeClr val="bg1"/>
                </a:solidFill>
              </a:rPr>
              <a:t>Strana</a:t>
            </a:r>
            <a:r>
              <a:rPr lang="en-US" sz="1100" noProof="0" dirty="0" smtClean="0">
                <a:solidFill>
                  <a:schemeClr val="bg1"/>
                </a:solidFill>
              </a:rPr>
              <a:t> </a:t>
            </a:r>
            <a:fld id="{9AE4D82F-B047-469B-AC52-A46321747EAF}" type="slidenum">
              <a:rPr lang="en-US" sz="1100" noProof="0" smtClean="0">
                <a:solidFill>
                  <a:schemeClr val="bg1"/>
                </a:solidFill>
              </a:rPr>
              <a:pPr/>
              <a:t>‹#›</a:t>
            </a:fld>
            <a:endParaRPr lang="en-US" sz="1100" noProof="0" dirty="0">
              <a:solidFill>
                <a:schemeClr val="bg1"/>
              </a:solidFill>
            </a:endParaRPr>
          </a:p>
        </p:txBody>
      </p:sp>
      <p:pic>
        <p:nvPicPr>
          <p:cNvPr id="7" name="Picture 6" descr="logoSOVAK_rgb_text"/>
          <p:cNvPicPr>
            <a:picLocks noChangeAspect="1" noChangeArrowheads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643" y="6322670"/>
            <a:ext cx="1303655" cy="36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4791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10" r:id="rId7"/>
    <p:sldLayoutId id="2147483711" r:id="rId8"/>
    <p:sldLayoutId id="2147483712" r:id="rId9"/>
    <p:sldLayoutId id="2147483713" r:id="rId10"/>
    <p:sldLayoutId id="2147483764" r:id="rId11"/>
    <p:sldLayoutId id="2147483714" r:id="rId12"/>
    <p:sldLayoutId id="2147483715" r:id="rId13"/>
    <p:sldLayoutId id="2147483716" r:id="rId14"/>
    <p:sldLayoutId id="2147483718" r:id="rId15"/>
    <p:sldLayoutId id="2147483727" r:id="rId16"/>
    <p:sldLayoutId id="2147483719" r:id="rId17"/>
    <p:sldLayoutId id="2147483720" r:id="rId18"/>
    <p:sldLayoutId id="2147483723" r:id="rId19"/>
    <p:sldLayoutId id="2147483721" r:id="rId20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None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720725" indent="-36036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081088" indent="-36036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431925" indent="-350838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4464" y="6326426"/>
            <a:ext cx="399600" cy="4127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7638"/>
            <a:ext cx="8229600" cy="47059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50398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Presentation title</a:t>
            </a:r>
            <a:endParaRPr lang="en-US" noProof="0"/>
          </a:p>
        </p:txBody>
      </p:sp>
      <p:sp>
        <p:nvSpPr>
          <p:cNvPr id="7" name="TextBox 6"/>
          <p:cNvSpPr txBox="1"/>
          <p:nvPr/>
        </p:nvSpPr>
        <p:spPr>
          <a:xfrm>
            <a:off x="457200" y="650398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100" noProof="0" dirty="0" smtClean="0">
                <a:solidFill>
                  <a:schemeClr val="bg1"/>
                </a:solidFill>
              </a:rPr>
              <a:t>Page </a:t>
            </a:r>
            <a:fld id="{9AE4D82F-B047-469B-AC52-A46321747EAF}" type="slidenum">
              <a:rPr lang="en-US" sz="1100" noProof="0" smtClean="0">
                <a:solidFill>
                  <a:schemeClr val="bg1"/>
                </a:solidFill>
              </a:rPr>
              <a:pPr/>
              <a:t>‹#›</a:t>
            </a:fld>
            <a:endParaRPr lang="en-US" sz="1100" noProof="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667" r:id="rId5"/>
    <p:sldLayoutId id="2147483726" r:id="rId6"/>
    <p:sldLayoutId id="2147483668" r:id="rId7"/>
    <p:sldLayoutId id="2147483669" r:id="rId8"/>
    <p:sldLayoutId id="2147483670" r:id="rId9"/>
    <p:sldLayoutId id="2147483671" r:id="rId10"/>
    <p:sldLayoutId id="2147483763" r:id="rId11"/>
    <p:sldLayoutId id="2147483672" r:id="rId12"/>
    <p:sldLayoutId id="2147483673" r:id="rId13"/>
    <p:sldLayoutId id="2147483674" r:id="rId14"/>
    <p:sldLayoutId id="2147483676" r:id="rId15"/>
    <p:sldLayoutId id="2147483724" r:id="rId16"/>
    <p:sldLayoutId id="2147483677" r:id="rId17"/>
    <p:sldLayoutId id="2147483678" r:id="rId18"/>
    <p:sldLayoutId id="2147483722" r:id="rId19"/>
    <p:sldLayoutId id="2147483679" r:id="rId20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cs-CZ" sz="4400" dirty="0" smtClean="0"/>
              <a:t>Světový den vody</a:t>
            </a:r>
          </a:p>
          <a:p>
            <a:pPr algn="ctr"/>
            <a:r>
              <a:rPr lang="cs-CZ" sz="4400" dirty="0" smtClean="0"/>
              <a:t>2016</a:t>
            </a:r>
            <a:endParaRPr lang="cs-CZ" sz="4400" dirty="0"/>
          </a:p>
        </p:txBody>
      </p:sp>
      <p:sp>
        <p:nvSpPr>
          <p:cNvPr id="4098" name="AutoShape 2" descr="https://www.nwl.co.uk/_assets/media/Main_Event_carousel_banner_ne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100" name="AutoShape 4" descr="http://www.georgfischer.com/content/gf/com/en/UeberGeorgFischer/stiftung-clean-water/_jcr_content/par/text_image/image.main_full.png/134917556443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5" name="Obrázek 4" descr="Main_Event_carousel_banner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38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3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Agresivní zdanění vody v ČR (2014)</a:t>
            </a:r>
            <a:endParaRPr lang="cs-CZ" dirty="0"/>
          </a:p>
        </p:txBody>
      </p:sp>
      <p:sp>
        <p:nvSpPr>
          <p:cNvPr id="6" name="TextBox 5"/>
          <p:cNvSpPr txBox="1"/>
          <p:nvPr/>
        </p:nvSpPr>
        <p:spPr>
          <a:xfrm>
            <a:off x="204107" y="1150346"/>
            <a:ext cx="8792936" cy="3440942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 marL="342900" lvl="0" indent="-342900" eaLnBrk="0" fontAlgn="base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Clr>
                <a:srgbClr val="003399"/>
              </a:buClr>
              <a:buFontTx/>
              <a:buChar char="•"/>
            </a:pPr>
            <a:endParaRPr lang="cs-CZ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lvl="0" indent="-342900" eaLnBrk="0" fontAlgn="base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Clr>
                <a:srgbClr val="003399"/>
              </a:buClr>
              <a:buFontTx/>
              <a:buChar char="•"/>
            </a:pPr>
            <a:r>
              <a:rPr lang="cs-CZ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Roční tržby oboru vodovody a kanalizace	36,5 mld. Kč</a:t>
            </a:r>
          </a:p>
          <a:p>
            <a:pPr marL="342900" lvl="0" indent="-342900" eaLnBrk="0" fontAlgn="base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Clr>
                <a:srgbClr val="003399"/>
              </a:buClr>
              <a:buFontTx/>
              <a:buChar char="•"/>
            </a:pPr>
            <a:r>
              <a:rPr lang="cs-CZ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Odvody, DPH, poplatky za podzemní             15 mld. Kč povrchovou vodu, poplatky za vypouštěni,                                               daň z nemovitostí, silniční daň,                                                               věcná břemena vůči státu, zábory,                                                    korporátní daň</a:t>
            </a:r>
            <a:endParaRPr lang="cs-CZ" altLang="cs-CZ" sz="2400" kern="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lvl="0" indent="-342900" eaLnBrk="0" fontAlgn="base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Clr>
                <a:srgbClr val="003399"/>
              </a:buClr>
              <a:buFontTx/>
              <a:buChar char="•"/>
            </a:pPr>
            <a:r>
              <a:rPr lang="cs-CZ" altLang="cs-CZ" sz="2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Podíl odvodů, daní a poplatků státu            </a:t>
            </a:r>
            <a:r>
              <a:rPr lang="cs-CZ" altLang="cs-CZ" sz="2400" b="1" kern="0" dirty="0" smtClean="0">
                <a:solidFill>
                  <a:srgbClr val="FF0000"/>
                </a:solidFill>
              </a:rPr>
              <a:t>41</a:t>
            </a:r>
            <a:r>
              <a:rPr lang="cs-CZ" altLang="cs-CZ" sz="2800" b="1" kern="0" dirty="0" smtClean="0">
                <a:solidFill>
                  <a:srgbClr val="FF0000"/>
                </a:solidFill>
              </a:rPr>
              <a:t> %</a:t>
            </a:r>
            <a:r>
              <a:rPr lang="cs-CZ" altLang="cs-CZ" sz="2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   z vodného a stočného </a:t>
            </a:r>
            <a:endParaRPr lang="cs-CZ" altLang="cs-CZ" sz="2400" b="1" kern="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79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ovéPole 7"/>
          <p:cNvSpPr txBox="1"/>
          <p:nvPr/>
        </p:nvSpPr>
        <p:spPr>
          <a:xfrm>
            <a:off x="704088" y="438912"/>
            <a:ext cx="8183880" cy="403187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cs-CZ" sz="2800" b="1" dirty="0" smtClean="0"/>
              <a:t> Současné „z</a:t>
            </a:r>
            <a:r>
              <a:rPr lang="cs-CZ" sz="2800" b="1" dirty="0" smtClean="0">
                <a:cs typeface="Arial" panose="020B0604020202020204" pitchFamily="34" charset="0"/>
              </a:rPr>
              <a:t>danění“</a:t>
            </a:r>
            <a:r>
              <a:rPr lang="cs-CZ" sz="2800" b="1" dirty="0" smtClean="0"/>
              <a:t> vody je 41 % z cen V+S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2258568" y="6419088"/>
            <a:ext cx="2577629" cy="167738"/>
          </a:xfrm>
          <a:prstGeom prst="rect">
            <a:avLst/>
          </a:prstGeom>
          <a:noFill/>
        </p:spPr>
        <p:txBody>
          <a:bodyPr wrap="none" lIns="0" tIns="36576" rIns="0" bIns="0" rtlCol="0">
            <a:spAutoFit/>
          </a:bodyPr>
          <a:lstStyle/>
          <a:p>
            <a:pPr marL="285750" indent="-285750"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</a:pPr>
            <a:r>
              <a:rPr lang="cs-CZ" sz="1000" i="1" dirty="0" smtClean="0"/>
              <a:t>Zdroj: ČSÚ, MŽP, MF, </a:t>
            </a:r>
            <a:r>
              <a:rPr lang="cs-CZ" sz="1000" i="1" dirty="0" err="1" smtClean="0"/>
              <a:t>MZe</a:t>
            </a:r>
            <a:r>
              <a:rPr lang="cs-CZ" sz="1000" i="1" dirty="0" smtClean="0"/>
              <a:t>, SOVAK ČR</a:t>
            </a:r>
          </a:p>
        </p:txBody>
      </p:sp>
      <p:cxnSp>
        <p:nvCxnSpPr>
          <p:cNvPr id="10" name="Přímá spojovací čára 9"/>
          <p:cNvCxnSpPr/>
          <p:nvPr/>
        </p:nvCxnSpPr>
        <p:spPr>
          <a:xfrm>
            <a:off x="2670048" y="2157984"/>
            <a:ext cx="3118104" cy="1993392"/>
          </a:xfrm>
          <a:prstGeom prst="line">
            <a:avLst/>
          </a:prstGeom>
          <a:ln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Graf 11"/>
          <p:cNvGraphicFramePr/>
          <p:nvPr/>
        </p:nvGraphicFramePr>
        <p:xfrm>
          <a:off x="4853940" y="1023961"/>
          <a:ext cx="4244340" cy="1742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af 12"/>
          <p:cNvGraphicFramePr/>
          <p:nvPr/>
        </p:nvGraphicFramePr>
        <p:xfrm>
          <a:off x="-13970" y="1133475"/>
          <a:ext cx="4852670" cy="2120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9" name="Přímá spojovací čára 8"/>
          <p:cNvCxnSpPr/>
          <p:nvPr/>
        </p:nvCxnSpPr>
        <p:spPr>
          <a:xfrm flipH="1">
            <a:off x="1783080" y="2148840"/>
            <a:ext cx="289560" cy="2560320"/>
          </a:xfrm>
          <a:prstGeom prst="line">
            <a:avLst/>
          </a:prstGeom>
          <a:ln>
            <a:tailEnd type="non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aphicFrame>
        <p:nvGraphicFramePr>
          <p:cNvPr id="15" name="Graf 14"/>
          <p:cNvGraphicFramePr/>
          <p:nvPr/>
        </p:nvGraphicFramePr>
        <p:xfrm>
          <a:off x="1566544" y="2865120"/>
          <a:ext cx="7859396" cy="3757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3226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Agresivní zdanění vody v ČR</a:t>
            </a:r>
            <a:endParaRPr lang="cs-CZ" dirty="0"/>
          </a:p>
        </p:txBody>
      </p:sp>
      <p:sp>
        <p:nvSpPr>
          <p:cNvPr id="6" name="TextBox 5"/>
          <p:cNvSpPr txBox="1"/>
          <p:nvPr/>
        </p:nvSpPr>
        <p:spPr>
          <a:xfrm>
            <a:off x="204107" y="1150346"/>
            <a:ext cx="8792936" cy="1354217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 marL="342900" lvl="0" indent="-342900" eaLnBrk="0" fontAlgn="base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Clr>
                <a:srgbClr val="003399"/>
              </a:buClr>
              <a:buFontTx/>
              <a:buChar char="•"/>
            </a:pPr>
            <a:r>
              <a:rPr lang="cs-CZ" sz="2400" dirty="0" smtClean="0"/>
              <a:t>Po novele vodního zákona představují odvody státu </a:t>
            </a:r>
            <a:r>
              <a:rPr lang="cs-CZ" sz="2400" b="1" dirty="0" smtClean="0">
                <a:solidFill>
                  <a:srgbClr val="FF0000"/>
                </a:solidFill>
              </a:rPr>
              <a:t>47 % </a:t>
            </a:r>
            <a:r>
              <a:rPr lang="cs-CZ" sz="2400" dirty="0" smtClean="0"/>
              <a:t>z cen pro vodné a stočné (započteno pouze navýšení poplatků o více jak 4 mld. Kč/rok bez ostatních dopadů dle RIA) </a:t>
            </a:r>
            <a:endParaRPr lang="cs-CZ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eaLnBrk="0" fontAlgn="base" hangingPunct="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Clr>
                <a:srgbClr val="003399"/>
              </a:buClr>
            </a:pPr>
            <a:r>
              <a:rPr lang="cs-CZ" altLang="cs-CZ" b="1" i="1" kern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cs-CZ" altLang="cs-CZ" b="1" i="1" kern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8" name="Přímá spojovací čára 7"/>
          <p:cNvCxnSpPr/>
          <p:nvPr/>
        </p:nvCxnSpPr>
        <p:spPr>
          <a:xfrm>
            <a:off x="804672" y="4626864"/>
            <a:ext cx="2468880" cy="749808"/>
          </a:xfrm>
          <a:prstGeom prst="line">
            <a:avLst/>
          </a:prstGeom>
          <a:ln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čára 10"/>
          <p:cNvCxnSpPr/>
          <p:nvPr/>
        </p:nvCxnSpPr>
        <p:spPr>
          <a:xfrm flipV="1">
            <a:off x="950976" y="3593592"/>
            <a:ext cx="2798064" cy="201168"/>
          </a:xfrm>
          <a:prstGeom prst="line">
            <a:avLst/>
          </a:prstGeom>
          <a:ln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Graf 9"/>
          <p:cNvGraphicFramePr/>
          <p:nvPr/>
        </p:nvGraphicFramePr>
        <p:xfrm>
          <a:off x="2101215" y="2743200"/>
          <a:ext cx="7456170" cy="2961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af 11"/>
          <p:cNvGraphicFramePr/>
          <p:nvPr/>
        </p:nvGraphicFramePr>
        <p:xfrm>
          <a:off x="-271145" y="2956560"/>
          <a:ext cx="2997962" cy="2420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8156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/>
            <a:r>
              <a:rPr lang="cs-CZ" dirty="0" smtClean="0"/>
              <a:t>Podzemní voda ČR vs. EU = 0:1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64596"/>
            <a:ext cx="8229600" cy="480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Obdélník 6"/>
          <p:cNvSpPr/>
          <p:nvPr/>
        </p:nvSpPr>
        <p:spPr>
          <a:xfrm>
            <a:off x="2130357" y="2626469"/>
            <a:ext cx="155643" cy="2226962"/>
          </a:xfrm>
          <a:prstGeom prst="rect">
            <a:avLst/>
          </a:prstGeom>
          <a:solidFill>
            <a:srgbClr val="2C973E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cs-CZ" sz="1200" dirty="0">
              <a:solidFill>
                <a:schemeClr val="tx1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2130358" y="2324911"/>
            <a:ext cx="1207382" cy="193899"/>
          </a:xfrm>
          <a:prstGeom prst="rect">
            <a:avLst/>
          </a:prstGeom>
          <a:noFill/>
        </p:spPr>
        <p:txBody>
          <a:bodyPr wrap="none" lIns="0" tIns="36576" rIns="0" bIns="0" rtlCol="0">
            <a:spAutoFit/>
          </a:bodyPr>
          <a:lstStyle/>
          <a:p>
            <a:pPr marL="285750" indent="-285750"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cs-CZ" sz="1200" b="1" u="sng" dirty="0" smtClean="0">
                <a:solidFill>
                  <a:srgbClr val="00823B"/>
                </a:solidFill>
              </a:rPr>
              <a:t>NÁVRH NOVELY</a:t>
            </a:r>
          </a:p>
        </p:txBody>
      </p:sp>
    </p:spTree>
    <p:extLst>
      <p:ext uri="{BB962C8B-B14F-4D97-AF65-F5344CB8AC3E}">
        <p14:creationId xmlns:p14="http://schemas.microsoft.com/office/powerpoint/2010/main" val="321395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/>
            <a:r>
              <a:rPr lang="cs-CZ" dirty="0" smtClean="0"/>
              <a:t>„Malá“ vs. „Velká" voda</a:t>
            </a:r>
          </a:p>
        </p:txBody>
      </p:sp>
      <p:graphicFrame>
        <p:nvGraphicFramePr>
          <p:cNvPr id="4" name="Graf 3"/>
          <p:cNvGraphicFramePr/>
          <p:nvPr/>
        </p:nvGraphicFramePr>
        <p:xfrm>
          <a:off x="457200" y="1135038"/>
          <a:ext cx="8044774" cy="4740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395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/>
            <a:r>
              <a:rPr lang="cs-CZ" dirty="0" smtClean="0"/>
              <a:t>„Malá“ vs. „Velká" voda vč. EU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76" y="1176338"/>
            <a:ext cx="8289351" cy="4826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1395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/>
            <a:r>
              <a:rPr lang="cs-CZ" dirty="0" smtClean="0"/>
              <a:t>Odpadní voda ČR vs. EU = 0:2</a:t>
            </a:r>
          </a:p>
        </p:txBody>
      </p:sp>
      <p:graphicFrame>
        <p:nvGraphicFramePr>
          <p:cNvPr id="4" name="Graf 3"/>
          <p:cNvGraphicFramePr/>
          <p:nvPr/>
        </p:nvGraphicFramePr>
        <p:xfrm>
          <a:off x="457199" y="1135037"/>
          <a:ext cx="7976681" cy="4954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395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cs-CZ" sz="4400" dirty="0" smtClean="0"/>
              <a:t>Děkuji za pozornost!</a:t>
            </a:r>
            <a:endParaRPr lang="cs-CZ" sz="4400" dirty="0"/>
          </a:p>
        </p:txBody>
      </p:sp>
      <p:sp>
        <p:nvSpPr>
          <p:cNvPr id="4098" name="AutoShape 2" descr="https://www.nwl.co.uk/_assets/media/Main_Event_carousel_banner_ne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100" name="AutoShape 4" descr="http://www.georgfischer.com/content/gf/com/en/UeberGeorgFischer/stiftung-clean-water/_jcr_content/par/text_image/image.main_full.png/134917556443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5" name="Obrázek 4" descr="Main_Event_carousel_banner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38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05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Y light projection">
  <a:themeElements>
    <a:clrScheme name="EY white projection-ready">
      <a:dk1>
        <a:srgbClr val="000000"/>
      </a:dk1>
      <a:lt1>
        <a:srgbClr val="646464"/>
      </a:lt1>
      <a:dk2>
        <a:srgbClr val="FFFFFF"/>
      </a:dk2>
      <a:lt2>
        <a:srgbClr val="646464"/>
      </a:lt2>
      <a:accent1>
        <a:srgbClr val="808080"/>
      </a:accent1>
      <a:accent2>
        <a:srgbClr val="FFD200"/>
      </a:accent2>
      <a:accent3>
        <a:srgbClr val="999999"/>
      </a:accent3>
      <a:accent4>
        <a:srgbClr val="C0C0C0"/>
      </a:accent4>
      <a:accent5>
        <a:srgbClr val="0081AE"/>
      </a:accent5>
      <a:accent6>
        <a:srgbClr val="7FC0D6"/>
      </a:accent6>
      <a:hlink>
        <a:srgbClr val="336699"/>
      </a:hlink>
      <a:folHlink>
        <a:srgbClr val="7030A0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2.xml><?xml version="1.0" encoding="utf-8"?>
<a:theme xmlns:a="http://schemas.openxmlformats.org/drawingml/2006/main" name="EY_regular_presentation">
  <a:themeElements>
    <a:clrScheme name="EY white projection-ready">
      <a:dk1>
        <a:srgbClr val="000000"/>
      </a:dk1>
      <a:lt1>
        <a:srgbClr val="646464"/>
      </a:lt1>
      <a:dk2>
        <a:srgbClr val="FFFFFF"/>
      </a:dk2>
      <a:lt2>
        <a:srgbClr val="646464"/>
      </a:lt2>
      <a:accent1>
        <a:srgbClr val="808080"/>
      </a:accent1>
      <a:accent2>
        <a:srgbClr val="FFD200"/>
      </a:accent2>
      <a:accent3>
        <a:srgbClr val="999999"/>
      </a:accent3>
      <a:accent4>
        <a:srgbClr val="C0C0C0"/>
      </a:accent4>
      <a:accent5>
        <a:srgbClr val="0081AE"/>
      </a:accent5>
      <a:accent6>
        <a:srgbClr val="7FC0D6"/>
      </a:accent6>
      <a:hlink>
        <a:srgbClr val="336699"/>
      </a:hlink>
      <a:folHlink>
        <a:srgbClr val="7030A0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2928</TotalTime>
  <Words>171</Words>
  <Application>Microsoft Office PowerPoint</Application>
  <PresentationFormat>Předvádění na obrazovce (4:3)</PresentationFormat>
  <Paragraphs>25</Paragraphs>
  <Slides>9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9</vt:i4>
      </vt:variant>
    </vt:vector>
  </HeadingPairs>
  <TitlesOfParts>
    <vt:vector size="18" baseType="lpstr">
      <vt:lpstr>Arial</vt:lpstr>
      <vt:lpstr>Calibri</vt:lpstr>
      <vt:lpstr>EYInterstate</vt:lpstr>
      <vt:lpstr>EYInterstate Light</vt:lpstr>
      <vt:lpstr>EYInterstate Regular</vt:lpstr>
      <vt:lpstr>EYInterstate-Light</vt:lpstr>
      <vt:lpstr>Times New Roman</vt:lpstr>
      <vt:lpstr>EY light projection</vt:lpstr>
      <vt:lpstr>EY_regular_presentation</vt:lpstr>
      <vt:lpstr>Prezentace aplikace PowerPoint</vt:lpstr>
      <vt:lpstr>Agresivní zdanění vody v ČR (2014)</vt:lpstr>
      <vt:lpstr>Prezentace aplikace PowerPoint</vt:lpstr>
      <vt:lpstr>Agresivní zdanění vody v ČR</vt:lpstr>
      <vt:lpstr>Podzemní voda ČR vs. EU = 0:1</vt:lpstr>
      <vt:lpstr>„Malá“ vs. „Velká" voda</vt:lpstr>
      <vt:lpstr>„Malá“ vs. „Velká" voda vč. EU</vt:lpstr>
      <vt:lpstr>Odpadní voda ČR vs. EU = 0:2</vt:lpstr>
      <vt:lpstr>Prezentace aplikace PowerPoint</vt:lpstr>
    </vt:vector>
  </TitlesOfParts>
  <Company>Ernst &amp; Young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SOVAK presentation</dc:title>
  <dc:creator>František Barák, Ondřej Beneš</dc:creator>
  <cp:lastModifiedBy>Barák František</cp:lastModifiedBy>
  <cp:revision>169</cp:revision>
  <cp:lastPrinted>2016-02-02T10:50:23Z</cp:lastPrinted>
  <dcterms:created xsi:type="dcterms:W3CDTF">2013-06-21T11:52:40Z</dcterms:created>
  <dcterms:modified xsi:type="dcterms:W3CDTF">2016-03-21T13:51:11Z</dcterms:modified>
</cp:coreProperties>
</file>